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08" r:id="rId38"/>
    <p:sldId id="292" r:id="rId39"/>
    <p:sldId id="293" r:id="rId40"/>
    <p:sldId id="294" r:id="rId41"/>
    <p:sldId id="295" r:id="rId42"/>
    <p:sldId id="310" r:id="rId43"/>
    <p:sldId id="311" r:id="rId44"/>
    <p:sldId id="296" r:id="rId45"/>
    <p:sldId id="297" r:id="rId46"/>
    <p:sldId id="298" r:id="rId47"/>
    <p:sldId id="299" r:id="rId48"/>
    <p:sldId id="300" r:id="rId49"/>
    <p:sldId id="301" r:id="rId50"/>
    <p:sldId id="302" r:id="rId51"/>
    <p:sldId id="303" r:id="rId52"/>
    <p:sldId id="312" r:id="rId53"/>
    <p:sldId id="313" r:id="rId54"/>
    <p:sldId id="304" r:id="rId55"/>
    <p:sldId id="305" r:id="rId56"/>
    <p:sldId id="306" r:id="rId57"/>
    <p:sldId id="307" r:id="rId58"/>
  </p:sldIdLst>
  <p:sldSz cx="14630400" cy="8229600"/>
  <p:notesSz cx="8229600" cy="14630400"/>
  <p:embeddedFontLst>
    <p:embeddedFont>
      <p:font typeface="Arial Black" panose="020B0A04020102020204" pitchFamily="34" charset="0"/>
      <p:bold r:id="rId60"/>
    </p:embeddedFont>
    <p:embeddedFont>
      <p:font typeface="Calibri" panose="020F0502020204030204" pitchFamily="34" charset="0"/>
      <p:regular r:id="rId61"/>
      <p:bold r:id="rId62"/>
      <p:italic r:id="rId63"/>
      <p:boldItalic r:id="rId64"/>
    </p:embeddedFont>
    <p:embeddedFont>
      <p:font typeface="Consolas" panose="020B0609020204030204" pitchFamily="49" charset="0"/>
      <p:regular r:id="rId65"/>
      <p:bold r:id="rId66"/>
      <p:italic r:id="rId67"/>
      <p:boldItalic r:id="rId68"/>
    </p:embeddedFont>
    <p:embeddedFont>
      <p:font typeface="Inter" panose="020B0604020202020204" charset="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4" autoAdjust="0"/>
    <p:restoredTop sz="94610"/>
  </p:normalViewPr>
  <p:slideViewPr>
    <p:cSldViewPr snapToGrid="0" snapToObjects="1">
      <p:cViewPr>
        <p:scale>
          <a:sx n="75" d="100"/>
          <a:sy n="75" d="100"/>
        </p:scale>
        <p:origin x="1680"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711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3285082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617575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340198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2809242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4D4D4D"/>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40.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42.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43.xml"/><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4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45.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46.xml"/><Relationship Id="rId5" Type="http://schemas.openxmlformats.org/officeDocument/2006/relationships/image" Target="../media/image83.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48.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50.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5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52.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5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3049131"/>
          </a:xfrm>
          <a:prstGeom prst="rect">
            <a:avLst/>
          </a:prstGeom>
        </p:spPr>
      </p:pic>
      <p:sp>
        <p:nvSpPr>
          <p:cNvPr id="3" name="Shape 0"/>
          <p:cNvSpPr/>
          <p:nvPr/>
        </p:nvSpPr>
        <p:spPr>
          <a:xfrm>
            <a:off x="0" y="0"/>
            <a:ext cx="14630400" cy="13049131"/>
          </a:xfrm>
          <a:prstGeom prst="rect">
            <a:avLst/>
          </a:prstGeom>
          <a:solidFill>
            <a:srgbClr val="FDFAF7">
              <a:alpha val="85000"/>
            </a:srgbClr>
          </a:solidFill>
          <a:ln/>
        </p:spPr>
      </p:sp>
      <p:sp>
        <p:nvSpPr>
          <p:cNvPr id="4" name="Text 1"/>
          <p:cNvSpPr/>
          <p:nvPr/>
        </p:nvSpPr>
        <p:spPr>
          <a:xfrm>
            <a:off x="3331127" y="311825"/>
            <a:ext cx="7968145"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51Talk AI Training Camp
</a:t>
            </a:r>
            <a:r>
              <a:rPr lang="en-US" sz="4900" b="1" dirty="0">
                <a:solidFill>
                  <a:srgbClr val="B05EF1"/>
                </a:solidFill>
                <a:latin typeface="Arial" panose="020B0604020202020204" pitchFamily="34" charset="0"/>
                <a:ea typeface="Petrona Bold" pitchFamily="34" charset="-122"/>
                <a:cs typeface="Arial" panose="020B0604020202020204" pitchFamily="34" charset="0"/>
              </a:rPr>
              <a:t>Unit one - English</a:t>
            </a:r>
            <a:endParaRPr lang="en-US" sz="4900" dirty="0"/>
          </a:p>
        </p:txBody>
      </p:sp>
      <p:pic>
        <p:nvPicPr>
          <p:cNvPr id="5" name="Image 1" descr="preencoded.png"/>
          <p:cNvPicPr>
            <a:picLocks noChangeAspect="1"/>
          </p:cNvPicPr>
          <p:nvPr/>
        </p:nvPicPr>
        <p:blipFill>
          <a:blip r:embed="rId4"/>
          <a:stretch>
            <a:fillRect/>
          </a:stretch>
        </p:blipFill>
        <p:spPr>
          <a:xfrm>
            <a:off x="510421" y="2041088"/>
            <a:ext cx="13609558" cy="106962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2775228"/>
            <a:ext cx="130428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FD1A7"/>
                </a:solidFill>
                <a:latin typeface="Arial" panose="020B0604020202020204" pitchFamily="34" charset="0"/>
                <a:ea typeface="Petrona Bold" pitchFamily="34" charset="-122"/>
                <a:cs typeface="Arial" panose="020B0604020202020204" pitchFamily="34" charset="0"/>
              </a:rPr>
              <a:t>2 months later, you were carried out of the combat training camp</a:t>
            </a:r>
            <a:endParaRPr lang="en-US" sz="4900" dirty="0"/>
          </a:p>
        </p:txBody>
      </p:sp>
      <p:sp>
        <p:nvSpPr>
          <p:cNvPr id="5" name="Text 2"/>
          <p:cNvSpPr/>
          <p:nvPr/>
        </p:nvSpPr>
        <p:spPr>
          <a:xfrm>
            <a:off x="4196358" y="4674632"/>
            <a:ext cx="6237684" cy="779621"/>
          </a:xfrm>
          <a:prstGeom prst="rect">
            <a:avLst/>
          </a:prstGeom>
          <a:noFill/>
          <a:ln/>
        </p:spPr>
        <p:txBody>
          <a:bodyPr wrap="none" lIns="0" tIns="0" rIns="0" bIns="0" rtlCol="0" anchor="t"/>
          <a:lstStyle/>
          <a:p>
            <a:pPr marL="0" indent="0" algn="ctr">
              <a:lnSpc>
                <a:spcPts val="6100"/>
              </a:lnSpc>
              <a:buNone/>
            </a:pPr>
            <a:r>
              <a:rPr lang="en-US" sz="4900" b="1" i="1" dirty="0">
                <a:solidFill>
                  <a:srgbClr val="FFD1A7"/>
                </a:solidFill>
                <a:latin typeface="Arial" panose="020B0604020202020204" pitchFamily="34" charset="0"/>
                <a:ea typeface="Petrona Bold" pitchFamily="34" charset="-122"/>
                <a:cs typeface="Arial" panose="020B0604020202020204" pitchFamily="34" charset="0"/>
              </a:rPr>
              <a:t>What happened?</a:t>
            </a:r>
            <a:endParaRPr lang="en-US" sz="4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32792" y="446961"/>
            <a:ext cx="9480465" cy="850344"/>
          </a:xfrm>
          <a:prstGeom prst="rect">
            <a:avLst/>
          </a:prstGeom>
          <a:noFill/>
          <a:ln/>
        </p:spPr>
        <p:txBody>
          <a:bodyPr wrap="square" lIns="0" tIns="0" rIns="0" bIns="0" rtlCol="0" anchor="t"/>
          <a:lstStyle/>
          <a:p>
            <a:pPr marL="0" indent="0" algn="l">
              <a:lnSpc>
                <a:spcPts val="3300"/>
              </a:lnSpc>
              <a:buNone/>
            </a:pPr>
            <a:r>
              <a:rPr lang="en-US" sz="2650" b="1" dirty="0">
                <a:solidFill>
                  <a:srgbClr val="F95F88"/>
                </a:solidFill>
                <a:latin typeface="Arial" panose="020B0604020202020204" pitchFamily="34" charset="0"/>
                <a:ea typeface="Petrona Bold" pitchFamily="34" charset="-122"/>
                <a:cs typeface="Arial" panose="020B0604020202020204" pitchFamily="34" charset="0"/>
              </a:rPr>
              <a:t>"British engineers invented the tank
German military strategists invented blitzkrieg"</a:t>
            </a:r>
            <a:endParaRPr lang="en-US" sz="2650" dirty="0"/>
          </a:p>
        </p:txBody>
      </p:sp>
      <p:pic>
        <p:nvPicPr>
          <p:cNvPr id="5" name="Image 1" descr="preencoded.png"/>
          <p:cNvPicPr>
            <a:picLocks noChangeAspect="1"/>
          </p:cNvPicPr>
          <p:nvPr/>
        </p:nvPicPr>
        <p:blipFill>
          <a:blip r:embed="rId4"/>
          <a:stretch>
            <a:fillRect/>
          </a:stretch>
        </p:blipFill>
        <p:spPr>
          <a:xfrm>
            <a:off x="432792" y="1482804"/>
            <a:ext cx="10141506" cy="5689044"/>
          </a:xfrm>
          <a:prstGeom prst="rect">
            <a:avLst/>
          </a:prstGeom>
        </p:spPr>
      </p:pic>
      <p:sp>
        <p:nvSpPr>
          <p:cNvPr id="6" name="Text 2"/>
          <p:cNvSpPr/>
          <p:nvPr/>
        </p:nvSpPr>
        <p:spPr>
          <a:xfrm>
            <a:off x="432792" y="7357348"/>
            <a:ext cx="10673953" cy="425172"/>
          </a:xfrm>
          <a:prstGeom prst="rect">
            <a:avLst/>
          </a:prstGeom>
          <a:noFill/>
          <a:ln/>
        </p:spPr>
        <p:txBody>
          <a:bodyPr wrap="none" lIns="0" tIns="0" rIns="0" bIns="0" rtlCol="0" anchor="t"/>
          <a:lstStyle/>
          <a:p>
            <a:pPr marL="0" indent="0" algn="l">
              <a:lnSpc>
                <a:spcPts val="3300"/>
              </a:lnSpc>
              <a:buNone/>
            </a:pPr>
            <a:r>
              <a:rPr lang="en-US" sz="2650" b="1" dirty="0">
                <a:solidFill>
                  <a:srgbClr val="F95F88"/>
                </a:solidFill>
                <a:latin typeface="Arial" panose="020B0604020202020204" pitchFamily="34" charset="0"/>
                <a:ea typeface="Petrona Bold" pitchFamily="34" charset="-122"/>
                <a:cs typeface="Arial" panose="020B0604020202020204" pitchFamily="34" charset="0"/>
              </a:rPr>
              <a:t>Scenario and relationship are two axes, each person's own home field</a:t>
            </a:r>
            <a:endParaRPr lang="en-US" sz="2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616625" y="484465"/>
            <a:ext cx="5423178" cy="605671"/>
          </a:xfrm>
          <a:prstGeom prst="rect">
            <a:avLst/>
          </a:prstGeom>
          <a:noFill/>
          <a:ln/>
        </p:spPr>
        <p:txBody>
          <a:bodyPr wrap="none" lIns="0" tIns="0" rIns="0" bIns="0" rtlCol="0" anchor="t"/>
          <a:lstStyle/>
          <a:p>
            <a:pPr marL="0" indent="0" algn="l">
              <a:lnSpc>
                <a:spcPts val="4750"/>
              </a:lnSpc>
              <a:buNone/>
            </a:pPr>
            <a:r>
              <a:rPr lang="en-US" sz="3800" b="1" dirty="0">
                <a:solidFill>
                  <a:srgbClr val="F95F88"/>
                </a:solidFill>
                <a:latin typeface="Arial" panose="020B0604020202020204" pitchFamily="34" charset="0"/>
                <a:ea typeface="Petrona Bold" pitchFamily="34" charset="-122"/>
                <a:cs typeface="Arial" panose="020B0604020202020204" pitchFamily="34" charset="0"/>
              </a:rPr>
              <a:t>Get Ready with the Tools</a:t>
            </a:r>
            <a:endParaRPr lang="en-US" sz="3800" dirty="0"/>
          </a:p>
        </p:txBody>
      </p:sp>
      <p:pic>
        <p:nvPicPr>
          <p:cNvPr id="5" name="Image 1" descr="preencoded.png"/>
          <p:cNvPicPr>
            <a:picLocks noChangeAspect="1"/>
          </p:cNvPicPr>
          <p:nvPr/>
        </p:nvPicPr>
        <p:blipFill>
          <a:blip r:embed="rId4"/>
          <a:stretch>
            <a:fillRect/>
          </a:stretch>
        </p:blipFill>
        <p:spPr>
          <a:xfrm>
            <a:off x="616625" y="1354336"/>
            <a:ext cx="13397151" cy="75154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433"/>
          </a:xfrm>
          <a:prstGeom prst="rect">
            <a:avLst/>
          </a:prstGeom>
        </p:spPr>
      </p:pic>
      <p:sp>
        <p:nvSpPr>
          <p:cNvPr id="3" name="Shape 0"/>
          <p:cNvSpPr/>
          <p:nvPr/>
        </p:nvSpPr>
        <p:spPr>
          <a:xfrm>
            <a:off x="0" y="0"/>
            <a:ext cx="14630400" cy="8230433"/>
          </a:xfrm>
          <a:prstGeom prst="rect">
            <a:avLst/>
          </a:prstGeom>
          <a:solidFill>
            <a:srgbClr val="FDFAF7">
              <a:alpha val="85000"/>
            </a:srgbClr>
          </a:solidFill>
          <a:ln/>
        </p:spPr>
      </p:sp>
      <p:sp>
        <p:nvSpPr>
          <p:cNvPr id="4" name="Text 1"/>
          <p:cNvSpPr/>
          <p:nvPr/>
        </p:nvSpPr>
        <p:spPr>
          <a:xfrm>
            <a:off x="448151" y="352068"/>
            <a:ext cx="10692289" cy="440055"/>
          </a:xfrm>
          <a:prstGeom prst="rect">
            <a:avLst/>
          </a:prstGeom>
          <a:noFill/>
          <a:ln/>
        </p:spPr>
        <p:txBody>
          <a:bodyPr wrap="none" lIns="0" tIns="0" rIns="0" bIns="0" rtlCol="0" anchor="t"/>
          <a:lstStyle/>
          <a:p>
            <a:pPr marL="0" indent="0" algn="l">
              <a:lnSpc>
                <a:spcPts val="3450"/>
              </a:lnSpc>
              <a:buNone/>
            </a:pPr>
            <a:r>
              <a:rPr lang="en-US" sz="2750" b="1" dirty="0">
                <a:solidFill>
                  <a:srgbClr val="F95F88"/>
                </a:solidFill>
                <a:latin typeface="Arial" panose="020B0604020202020204" pitchFamily="34" charset="0"/>
                <a:ea typeface="Petrona Bold" pitchFamily="34" charset="-122"/>
                <a:cs typeface="Arial" panose="020B0604020202020204" pitchFamily="34" charset="0"/>
              </a:rPr>
              <a:t>So Many Tools, How to Choose? Which Ones Are Worth Paying For?</a:t>
            </a:r>
            <a:endParaRPr lang="en-US" sz="2750" dirty="0"/>
          </a:p>
        </p:txBody>
      </p:sp>
      <p:sp>
        <p:nvSpPr>
          <p:cNvPr id="6" name="Text 2"/>
          <p:cNvSpPr/>
          <p:nvPr/>
        </p:nvSpPr>
        <p:spPr>
          <a:xfrm>
            <a:off x="448151" y="6924913"/>
            <a:ext cx="13734098"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For knowledge work, a small difference can make a big impact.</a:t>
            </a:r>
            <a:endParaRPr lang="en-US" sz="1000" dirty="0"/>
          </a:p>
        </p:txBody>
      </p:sp>
      <p:sp>
        <p:nvSpPr>
          <p:cNvPr id="7" name="Text 3"/>
          <p:cNvSpPr/>
          <p:nvPr/>
        </p:nvSpPr>
        <p:spPr>
          <a:xfrm>
            <a:off x="448151" y="7174468"/>
            <a:ext cx="13734098"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An 80-85% improvement is an investment, not just a purchase.</a:t>
            </a:r>
            <a:endParaRPr lang="en-US" sz="1000" dirty="0"/>
          </a:p>
        </p:txBody>
      </p:sp>
      <p:sp>
        <p:nvSpPr>
          <p:cNvPr id="8" name="Text 4"/>
          <p:cNvSpPr/>
          <p:nvPr/>
        </p:nvSpPr>
        <p:spPr>
          <a:xfrm>
            <a:off x="448151" y="7424023"/>
            <a:ext cx="13734098"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Understanding the boundaries of AI capabilities determines our judgment and imagination.</a:t>
            </a:r>
            <a:endParaRPr lang="en-US" sz="1000" dirty="0"/>
          </a:p>
        </p:txBody>
      </p:sp>
      <p:sp>
        <p:nvSpPr>
          <p:cNvPr id="9" name="Text 5"/>
          <p:cNvSpPr/>
          <p:nvPr/>
        </p:nvSpPr>
        <p:spPr>
          <a:xfrm>
            <a:off x="448151" y="7673578"/>
            <a:ext cx="13734098"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When designing tactics, a general must consider "what are the most advanced deployable weapons?"</a:t>
            </a:r>
            <a:endParaRPr lang="en-US" sz="1000" dirty="0"/>
          </a:p>
        </p:txBody>
      </p:sp>
      <p:pic>
        <p:nvPicPr>
          <p:cNvPr id="11" name="Picture 10">
            <a:extLst>
              <a:ext uri="{FF2B5EF4-FFF2-40B4-BE49-F238E27FC236}">
                <a16:creationId xmlns:a16="http://schemas.microsoft.com/office/drawing/2014/main" id="{4F290821-47B7-412F-8149-D203BF1F64E6}"/>
              </a:ext>
            </a:extLst>
          </p:cNvPr>
          <p:cNvPicPr>
            <a:picLocks noChangeAspect="1"/>
          </p:cNvPicPr>
          <p:nvPr/>
        </p:nvPicPr>
        <p:blipFill>
          <a:blip r:embed="rId4"/>
          <a:stretch>
            <a:fillRect/>
          </a:stretch>
        </p:blipFill>
        <p:spPr>
          <a:xfrm>
            <a:off x="3512481" y="1099899"/>
            <a:ext cx="6154009" cy="57062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604891"/>
          </a:xfrm>
          <a:prstGeom prst="rect">
            <a:avLst/>
          </a:prstGeom>
        </p:spPr>
      </p:pic>
      <p:sp>
        <p:nvSpPr>
          <p:cNvPr id="3" name="Shape 0"/>
          <p:cNvSpPr/>
          <p:nvPr/>
        </p:nvSpPr>
        <p:spPr>
          <a:xfrm>
            <a:off x="0" y="0"/>
            <a:ext cx="14630400" cy="9604891"/>
          </a:xfrm>
          <a:prstGeom prst="rect">
            <a:avLst/>
          </a:prstGeom>
          <a:solidFill>
            <a:srgbClr val="FDFAF7">
              <a:alpha val="85000"/>
            </a:srgbClr>
          </a:solidFill>
          <a:ln/>
        </p:spPr>
      </p:sp>
      <p:sp>
        <p:nvSpPr>
          <p:cNvPr id="4" name="Text 1"/>
          <p:cNvSpPr/>
          <p:nvPr/>
        </p:nvSpPr>
        <p:spPr>
          <a:xfrm>
            <a:off x="496253" y="389930"/>
            <a:ext cx="7898368" cy="487323"/>
          </a:xfrm>
          <a:prstGeom prst="rect">
            <a:avLst/>
          </a:prstGeom>
          <a:noFill/>
          <a:ln/>
        </p:spPr>
        <p:txBody>
          <a:bodyPr wrap="none" lIns="0" tIns="0" rIns="0" bIns="0" rtlCol="0" anchor="t"/>
          <a:lstStyle/>
          <a:p>
            <a:pPr marL="0" indent="0" algn="l">
              <a:lnSpc>
                <a:spcPts val="3800"/>
              </a:lnSpc>
              <a:buNone/>
            </a:pPr>
            <a:r>
              <a:rPr lang="en-US" sz="3050" b="1" dirty="0">
                <a:solidFill>
                  <a:srgbClr val="F95F88"/>
                </a:solidFill>
                <a:latin typeface="Arial" panose="020B0604020202020204" pitchFamily="34" charset="0"/>
                <a:ea typeface="Petrona Bold" pitchFamily="34" charset="-122"/>
                <a:cs typeface="Arial" panose="020B0604020202020204" pitchFamily="34" charset="0"/>
              </a:rPr>
              <a:t>Top 4+2 Global Leaders in Conversational AI</a:t>
            </a:r>
            <a:endParaRPr lang="en-US" sz="3050" dirty="0"/>
          </a:p>
        </p:txBody>
      </p:sp>
      <p:pic>
        <p:nvPicPr>
          <p:cNvPr id="5" name="Image 1" descr="preencoded.png"/>
          <p:cNvPicPr>
            <a:picLocks noChangeAspect="1"/>
          </p:cNvPicPr>
          <p:nvPr/>
        </p:nvPicPr>
        <p:blipFill>
          <a:blip r:embed="rId4"/>
          <a:stretch>
            <a:fillRect/>
          </a:stretch>
        </p:blipFill>
        <p:spPr>
          <a:xfrm>
            <a:off x="1116092" y="1089898"/>
            <a:ext cx="3188018" cy="3188018"/>
          </a:xfrm>
          <a:prstGeom prst="rect">
            <a:avLst/>
          </a:prstGeom>
        </p:spPr>
      </p:pic>
      <p:sp>
        <p:nvSpPr>
          <p:cNvPr id="6" name="Text 2"/>
          <p:cNvSpPr/>
          <p:nvPr/>
        </p:nvSpPr>
        <p:spPr>
          <a:xfrm>
            <a:off x="1735217" y="4455081"/>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Claude 3.7 Sonnet</a:t>
            </a:r>
            <a:endParaRPr lang="en-US" sz="1500" dirty="0"/>
          </a:p>
        </p:txBody>
      </p:sp>
      <p:sp>
        <p:nvSpPr>
          <p:cNvPr id="7" name="Text 3"/>
          <p:cNvSpPr/>
          <p:nvPr/>
        </p:nvSpPr>
        <p:spPr>
          <a:xfrm>
            <a:off x="496253" y="4783812"/>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All-rounder champion, unbeatable except on the web</a:t>
            </a:r>
            <a:endParaRPr lang="en-US" sz="1100" dirty="0"/>
          </a:p>
        </p:txBody>
      </p:sp>
      <p:pic>
        <p:nvPicPr>
          <p:cNvPr id="8" name="Image 2" descr="preencoded.png"/>
          <p:cNvPicPr>
            <a:picLocks noChangeAspect="1"/>
          </p:cNvPicPr>
          <p:nvPr/>
        </p:nvPicPr>
        <p:blipFill>
          <a:blip r:embed="rId5"/>
          <a:stretch>
            <a:fillRect/>
          </a:stretch>
        </p:blipFill>
        <p:spPr>
          <a:xfrm>
            <a:off x="5721072" y="1089898"/>
            <a:ext cx="3188018" cy="3188018"/>
          </a:xfrm>
          <a:prstGeom prst="rect">
            <a:avLst/>
          </a:prstGeom>
        </p:spPr>
      </p:pic>
      <p:sp>
        <p:nvSpPr>
          <p:cNvPr id="9" name="Text 4"/>
          <p:cNvSpPr/>
          <p:nvPr/>
        </p:nvSpPr>
        <p:spPr>
          <a:xfrm>
            <a:off x="6340197" y="4455081"/>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ChatGPT Series</a:t>
            </a:r>
            <a:endParaRPr lang="en-US" sz="1500" dirty="0"/>
          </a:p>
        </p:txBody>
      </p:sp>
      <p:sp>
        <p:nvSpPr>
          <p:cNvPr id="10" name="Text 5"/>
          <p:cNvSpPr/>
          <p:nvPr/>
        </p:nvSpPr>
        <p:spPr>
          <a:xfrm>
            <a:off x="5101233" y="4783812"/>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Comprehensive functionality, in-depth research</a:t>
            </a:r>
            <a:endParaRPr lang="en-US" sz="1100" dirty="0"/>
          </a:p>
        </p:txBody>
      </p:sp>
      <p:pic>
        <p:nvPicPr>
          <p:cNvPr id="11" name="Image 3" descr="preencoded.png"/>
          <p:cNvPicPr>
            <a:picLocks noChangeAspect="1"/>
          </p:cNvPicPr>
          <p:nvPr/>
        </p:nvPicPr>
        <p:blipFill>
          <a:blip r:embed="rId6"/>
          <a:stretch>
            <a:fillRect/>
          </a:stretch>
        </p:blipFill>
        <p:spPr>
          <a:xfrm>
            <a:off x="10326052" y="1089898"/>
            <a:ext cx="3188018" cy="3188018"/>
          </a:xfrm>
          <a:prstGeom prst="rect">
            <a:avLst/>
          </a:prstGeom>
        </p:spPr>
      </p:pic>
      <p:sp>
        <p:nvSpPr>
          <p:cNvPr id="12" name="Text 6"/>
          <p:cNvSpPr/>
          <p:nvPr/>
        </p:nvSpPr>
        <p:spPr>
          <a:xfrm>
            <a:off x="10945178" y="4455081"/>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Grok 3</a:t>
            </a:r>
            <a:endParaRPr lang="en-US" sz="1500" dirty="0"/>
          </a:p>
        </p:txBody>
      </p:sp>
      <p:sp>
        <p:nvSpPr>
          <p:cNvPr id="13" name="Text 7"/>
          <p:cNvSpPr/>
          <p:nvPr/>
        </p:nvSpPr>
        <p:spPr>
          <a:xfrm>
            <a:off x="9706213" y="4783812"/>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Free, fast, in-depth research</a:t>
            </a:r>
            <a:endParaRPr lang="en-US" sz="1100" dirty="0"/>
          </a:p>
        </p:txBody>
      </p:sp>
      <p:pic>
        <p:nvPicPr>
          <p:cNvPr id="14" name="Image 4" descr="preencoded.png"/>
          <p:cNvPicPr>
            <a:picLocks noChangeAspect="1"/>
          </p:cNvPicPr>
          <p:nvPr/>
        </p:nvPicPr>
        <p:blipFill>
          <a:blip r:embed="rId7"/>
          <a:stretch>
            <a:fillRect/>
          </a:stretch>
        </p:blipFill>
        <p:spPr>
          <a:xfrm>
            <a:off x="1116092" y="5294233"/>
            <a:ext cx="3188018" cy="3188018"/>
          </a:xfrm>
          <a:prstGeom prst="rect">
            <a:avLst/>
          </a:prstGeom>
        </p:spPr>
      </p:pic>
      <p:sp>
        <p:nvSpPr>
          <p:cNvPr id="15" name="Text 8"/>
          <p:cNvSpPr/>
          <p:nvPr/>
        </p:nvSpPr>
        <p:spPr>
          <a:xfrm>
            <a:off x="1735217" y="8659416"/>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Gemini 2.5</a:t>
            </a:r>
            <a:endParaRPr lang="en-US" sz="1500" dirty="0"/>
          </a:p>
        </p:txBody>
      </p:sp>
      <p:sp>
        <p:nvSpPr>
          <p:cNvPr id="16" name="Text 9"/>
          <p:cNvSpPr/>
          <p:nvPr/>
        </p:nvSpPr>
        <p:spPr>
          <a:xfrm>
            <a:off x="496253" y="8988147"/>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Best appetite, biggest appetite</a:t>
            </a:r>
            <a:endParaRPr lang="en-US" sz="1100" dirty="0"/>
          </a:p>
        </p:txBody>
      </p:sp>
      <p:pic>
        <p:nvPicPr>
          <p:cNvPr id="17" name="Image 5" descr="preencoded.png"/>
          <p:cNvPicPr>
            <a:picLocks noChangeAspect="1"/>
          </p:cNvPicPr>
          <p:nvPr/>
        </p:nvPicPr>
        <p:blipFill>
          <a:blip r:embed="rId8"/>
          <a:stretch>
            <a:fillRect/>
          </a:stretch>
        </p:blipFill>
        <p:spPr>
          <a:xfrm>
            <a:off x="5721072" y="5294233"/>
            <a:ext cx="3188018" cy="3188018"/>
          </a:xfrm>
          <a:prstGeom prst="rect">
            <a:avLst/>
          </a:prstGeom>
        </p:spPr>
      </p:pic>
      <p:sp>
        <p:nvSpPr>
          <p:cNvPr id="18" name="Text 10"/>
          <p:cNvSpPr/>
          <p:nvPr/>
        </p:nvSpPr>
        <p:spPr>
          <a:xfrm>
            <a:off x="6340197" y="8659416"/>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Perplexity</a:t>
            </a:r>
            <a:endParaRPr lang="en-US" sz="1500" dirty="0"/>
          </a:p>
        </p:txBody>
      </p:sp>
      <p:sp>
        <p:nvSpPr>
          <p:cNvPr id="19" name="Text 11"/>
          <p:cNvSpPr/>
          <p:nvPr/>
        </p:nvSpPr>
        <p:spPr>
          <a:xfrm>
            <a:off x="5101233" y="8988147"/>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Most professional intelligent search</a:t>
            </a:r>
            <a:endParaRPr lang="en-US" sz="1100" dirty="0"/>
          </a:p>
        </p:txBody>
      </p:sp>
      <p:pic>
        <p:nvPicPr>
          <p:cNvPr id="20" name="Image 6" descr="preencoded.png"/>
          <p:cNvPicPr>
            <a:picLocks noChangeAspect="1"/>
          </p:cNvPicPr>
          <p:nvPr/>
        </p:nvPicPr>
        <p:blipFill>
          <a:blip r:embed="rId9"/>
          <a:stretch>
            <a:fillRect/>
          </a:stretch>
        </p:blipFill>
        <p:spPr>
          <a:xfrm>
            <a:off x="10326052" y="5294233"/>
            <a:ext cx="3188018" cy="3188018"/>
          </a:xfrm>
          <a:prstGeom prst="rect">
            <a:avLst/>
          </a:prstGeom>
        </p:spPr>
      </p:pic>
      <p:sp>
        <p:nvSpPr>
          <p:cNvPr id="21" name="Text 12"/>
          <p:cNvSpPr/>
          <p:nvPr/>
        </p:nvSpPr>
        <p:spPr>
          <a:xfrm>
            <a:off x="10945178" y="8659416"/>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NotebookLM</a:t>
            </a:r>
            <a:endParaRPr lang="en-US" sz="1500" dirty="0"/>
          </a:p>
        </p:txBody>
      </p:sp>
      <p:sp>
        <p:nvSpPr>
          <p:cNvPr id="22" name="Text 13"/>
          <p:cNvSpPr/>
          <p:nvPr/>
        </p:nvSpPr>
        <p:spPr>
          <a:xfrm>
            <a:off x="9706213" y="8988147"/>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Best personal knowledge base</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89347" y="395764"/>
            <a:ext cx="10723007" cy="480536"/>
          </a:xfrm>
          <a:prstGeom prst="rect">
            <a:avLst/>
          </a:prstGeom>
          <a:noFill/>
          <a:ln/>
        </p:spPr>
        <p:txBody>
          <a:bodyPr wrap="none" lIns="0" tIns="0" rIns="0" bIns="0" rtlCol="0" anchor="t"/>
          <a:lstStyle/>
          <a:p>
            <a:pPr marL="0" indent="0" algn="l">
              <a:lnSpc>
                <a:spcPts val="3750"/>
              </a:lnSpc>
              <a:buNone/>
            </a:pPr>
            <a:r>
              <a:rPr lang="en-US" sz="3000" b="1" dirty="0">
                <a:solidFill>
                  <a:srgbClr val="F95F88"/>
                </a:solidFill>
                <a:latin typeface="Arial" panose="020B0604020202020204" pitchFamily="34" charset="0"/>
                <a:ea typeface="Petrona Bold" pitchFamily="34" charset="-122"/>
                <a:cs typeface="Arial" panose="020B0604020202020204" pitchFamily="34" charset="0"/>
              </a:rPr>
              <a:t>Stay Up-to-Date with the Capabilities of Cutting-Edge Models</a:t>
            </a:r>
            <a:endParaRPr lang="en-US" sz="3000" dirty="0"/>
          </a:p>
        </p:txBody>
      </p:sp>
      <p:pic>
        <p:nvPicPr>
          <p:cNvPr id="3" name="Image 0" descr="preencoded.png"/>
          <p:cNvPicPr>
            <a:picLocks noChangeAspect="1"/>
          </p:cNvPicPr>
          <p:nvPr/>
        </p:nvPicPr>
        <p:blipFill>
          <a:blip r:embed="rId3"/>
          <a:stretch>
            <a:fillRect/>
          </a:stretch>
        </p:blipFill>
        <p:spPr>
          <a:xfrm>
            <a:off x="489347" y="1155859"/>
            <a:ext cx="3813334" cy="2356723"/>
          </a:xfrm>
          <a:prstGeom prst="rect">
            <a:avLst/>
          </a:prstGeom>
        </p:spPr>
      </p:pic>
      <p:sp>
        <p:nvSpPr>
          <p:cNvPr id="4" name="Text 1"/>
          <p:cNvSpPr/>
          <p:nvPr/>
        </p:nvSpPr>
        <p:spPr>
          <a:xfrm>
            <a:off x="489347" y="3687247"/>
            <a:ext cx="2141815"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SVG Coding Capabilities</a:t>
            </a:r>
            <a:endParaRPr lang="en-US" sz="1500" dirty="0"/>
          </a:p>
        </p:txBody>
      </p:sp>
      <p:sp>
        <p:nvSpPr>
          <p:cNvPr id="5" name="Text 2"/>
          <p:cNvSpPr/>
          <p:nvPr/>
        </p:nvSpPr>
        <p:spPr>
          <a:xfrm>
            <a:off x="489347" y="4011335"/>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Powerful ability to transform code into visual elements</a:t>
            </a:r>
            <a:endParaRPr lang="en-US" sz="1100" dirty="0"/>
          </a:p>
        </p:txBody>
      </p:sp>
      <p:pic>
        <p:nvPicPr>
          <p:cNvPr id="6" name="Image 1" descr="preencoded.png"/>
          <p:cNvPicPr>
            <a:picLocks noChangeAspect="1"/>
          </p:cNvPicPr>
          <p:nvPr/>
        </p:nvPicPr>
        <p:blipFill>
          <a:blip r:embed="rId4"/>
          <a:stretch>
            <a:fillRect/>
          </a:stretch>
        </p:blipFill>
        <p:spPr>
          <a:xfrm>
            <a:off x="5098137" y="1155859"/>
            <a:ext cx="3813334" cy="2356723"/>
          </a:xfrm>
          <a:prstGeom prst="rect">
            <a:avLst/>
          </a:prstGeom>
        </p:spPr>
      </p:pic>
      <p:sp>
        <p:nvSpPr>
          <p:cNvPr id="7" name="Text 3"/>
          <p:cNvSpPr/>
          <p:nvPr/>
        </p:nvSpPr>
        <p:spPr>
          <a:xfrm>
            <a:off x="5098137" y="3687247"/>
            <a:ext cx="4434126" cy="480536"/>
          </a:xfrm>
          <a:prstGeom prst="rect">
            <a:avLst/>
          </a:prstGeom>
          <a:noFill/>
          <a:ln/>
        </p:spPr>
        <p:txBody>
          <a:bodyPr wrap="square" lIns="0" tIns="0" rIns="0" bIns="0" rtlCol="0" anchor="t"/>
          <a:lstStyle/>
          <a:p>
            <a:pPr marL="0" indent="0" algn="l">
              <a:lnSpc>
                <a:spcPts val="185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ChatGPT's Deep Thinking and Research Capabilities</a:t>
            </a:r>
            <a:endParaRPr lang="en-US" sz="1500" dirty="0"/>
          </a:p>
        </p:txBody>
      </p:sp>
      <p:sp>
        <p:nvSpPr>
          <p:cNvPr id="8" name="Text 4"/>
          <p:cNvSpPr/>
          <p:nvPr/>
        </p:nvSpPr>
        <p:spPr>
          <a:xfrm>
            <a:off x="5098137" y="4251603"/>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Impressive dialogue and in-depth research abilities</a:t>
            </a:r>
            <a:endParaRPr lang="en-US" sz="1100" dirty="0"/>
          </a:p>
        </p:txBody>
      </p:sp>
      <p:pic>
        <p:nvPicPr>
          <p:cNvPr id="9" name="Image 2" descr="preencoded.png"/>
          <p:cNvPicPr>
            <a:picLocks noChangeAspect="1"/>
          </p:cNvPicPr>
          <p:nvPr/>
        </p:nvPicPr>
        <p:blipFill>
          <a:blip r:embed="rId5"/>
          <a:stretch>
            <a:fillRect/>
          </a:stretch>
        </p:blipFill>
        <p:spPr>
          <a:xfrm>
            <a:off x="9706928" y="1155859"/>
            <a:ext cx="3813334" cy="2356723"/>
          </a:xfrm>
          <a:prstGeom prst="rect">
            <a:avLst/>
          </a:prstGeom>
        </p:spPr>
      </p:pic>
      <p:sp>
        <p:nvSpPr>
          <p:cNvPr id="10" name="Text 5"/>
          <p:cNvSpPr/>
          <p:nvPr/>
        </p:nvSpPr>
        <p:spPr>
          <a:xfrm>
            <a:off x="9706928" y="3687247"/>
            <a:ext cx="3156942"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Grok 3's Deep Thinking Capabilities</a:t>
            </a:r>
            <a:endParaRPr lang="en-US" sz="1500" dirty="0"/>
          </a:p>
        </p:txBody>
      </p:sp>
      <p:sp>
        <p:nvSpPr>
          <p:cNvPr id="11" name="Text 6"/>
          <p:cNvSpPr/>
          <p:nvPr/>
        </p:nvSpPr>
        <p:spPr>
          <a:xfrm>
            <a:off x="9706928" y="4011335"/>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More innovative ways of thinking</a:t>
            </a:r>
            <a:endParaRPr lang="en-US" sz="1100" dirty="0"/>
          </a:p>
        </p:txBody>
      </p:sp>
      <p:pic>
        <p:nvPicPr>
          <p:cNvPr id="12" name="Image 3" descr="preencoded.png"/>
          <p:cNvPicPr>
            <a:picLocks noChangeAspect="1"/>
          </p:cNvPicPr>
          <p:nvPr/>
        </p:nvPicPr>
        <p:blipFill>
          <a:blip r:embed="rId6"/>
          <a:stretch>
            <a:fillRect/>
          </a:stretch>
        </p:blipFill>
        <p:spPr>
          <a:xfrm>
            <a:off x="489347" y="4754761"/>
            <a:ext cx="3813334" cy="2356723"/>
          </a:xfrm>
          <a:prstGeom prst="rect">
            <a:avLst/>
          </a:prstGeom>
        </p:spPr>
      </p:pic>
      <p:sp>
        <p:nvSpPr>
          <p:cNvPr id="13" name="Text 7"/>
          <p:cNvSpPr/>
          <p:nvPr/>
        </p:nvSpPr>
        <p:spPr>
          <a:xfrm>
            <a:off x="489347" y="7286149"/>
            <a:ext cx="3477101"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Gemini's Oral and Appetite Capabilities</a:t>
            </a:r>
            <a:endParaRPr lang="en-US" sz="1500" dirty="0"/>
          </a:p>
        </p:txBody>
      </p:sp>
      <p:sp>
        <p:nvSpPr>
          <p:cNvPr id="14" name="Text 8"/>
          <p:cNvSpPr/>
          <p:nvPr/>
        </p:nvSpPr>
        <p:spPr>
          <a:xfrm>
            <a:off x="489347" y="7610237"/>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Powerful speech, text, and video processing abilities</a:t>
            </a:r>
            <a:endParaRPr lang="en-US" sz="1100" dirty="0"/>
          </a:p>
        </p:txBody>
      </p:sp>
      <p:pic>
        <p:nvPicPr>
          <p:cNvPr id="15" name="Image 4" descr="preencoded.png"/>
          <p:cNvPicPr>
            <a:picLocks noChangeAspect="1"/>
          </p:cNvPicPr>
          <p:nvPr/>
        </p:nvPicPr>
        <p:blipFill>
          <a:blip r:embed="rId7"/>
          <a:stretch>
            <a:fillRect/>
          </a:stretch>
        </p:blipFill>
        <p:spPr>
          <a:xfrm>
            <a:off x="5098137" y="4754761"/>
            <a:ext cx="3813334" cy="2356723"/>
          </a:xfrm>
          <a:prstGeom prst="rect">
            <a:avLst/>
          </a:prstGeom>
        </p:spPr>
      </p:pic>
      <p:sp>
        <p:nvSpPr>
          <p:cNvPr id="16" name="Text 9"/>
          <p:cNvSpPr/>
          <p:nvPr/>
        </p:nvSpPr>
        <p:spPr>
          <a:xfrm>
            <a:off x="5098137" y="7286149"/>
            <a:ext cx="3254573"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Perplexity's Deep Search Capabilities</a:t>
            </a:r>
            <a:endParaRPr lang="en-US" sz="1500" dirty="0"/>
          </a:p>
        </p:txBody>
      </p:sp>
      <p:sp>
        <p:nvSpPr>
          <p:cNvPr id="17" name="Text 10"/>
          <p:cNvSpPr/>
          <p:nvPr/>
        </p:nvSpPr>
        <p:spPr>
          <a:xfrm>
            <a:off x="5098137" y="7610237"/>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Professional intelligent search experience</a:t>
            </a:r>
            <a:endParaRPr lang="en-US" sz="1100" dirty="0"/>
          </a:p>
        </p:txBody>
      </p:sp>
      <p:pic>
        <p:nvPicPr>
          <p:cNvPr id="18" name="Image 5" descr="preencoded.png"/>
          <p:cNvPicPr>
            <a:picLocks noChangeAspect="1"/>
          </p:cNvPicPr>
          <p:nvPr/>
        </p:nvPicPr>
        <p:blipFill>
          <a:blip r:embed="rId8"/>
          <a:stretch>
            <a:fillRect/>
          </a:stretch>
        </p:blipFill>
        <p:spPr>
          <a:xfrm>
            <a:off x="9706928" y="4754761"/>
            <a:ext cx="3813334" cy="2356723"/>
          </a:xfrm>
          <a:prstGeom prst="rect">
            <a:avLst/>
          </a:prstGeom>
        </p:spPr>
      </p:pic>
      <p:sp>
        <p:nvSpPr>
          <p:cNvPr id="19" name="Text 11"/>
          <p:cNvSpPr/>
          <p:nvPr/>
        </p:nvSpPr>
        <p:spPr>
          <a:xfrm>
            <a:off x="9706928" y="7286149"/>
            <a:ext cx="3806904"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Arial" panose="020B0604020202020204" pitchFamily="34" charset="0"/>
                <a:ea typeface="Petrona Bold" pitchFamily="34" charset="-122"/>
                <a:cs typeface="Arial" panose="020B0604020202020204" pitchFamily="34" charset="0"/>
              </a:rPr>
              <a:t>NotebookLM's Knowledge Base Capabilities</a:t>
            </a:r>
            <a:endParaRPr lang="en-US" sz="1500" dirty="0"/>
          </a:p>
        </p:txBody>
      </p:sp>
      <p:sp>
        <p:nvSpPr>
          <p:cNvPr id="20" name="Text 12"/>
          <p:cNvSpPr/>
          <p:nvPr/>
        </p:nvSpPr>
        <p:spPr>
          <a:xfrm>
            <a:off x="9706928" y="7610237"/>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Personalized knowledge integration and management</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196358" y="1582698"/>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Small Exercise</a:t>
            </a:r>
            <a:endParaRPr lang="en-US" sz="4900" dirty="0"/>
          </a:p>
        </p:txBody>
      </p:sp>
      <p:pic>
        <p:nvPicPr>
          <p:cNvPr id="5" name="Image 1" descr="preencoded.png"/>
          <p:cNvPicPr>
            <a:picLocks noChangeAspect="1"/>
          </p:cNvPicPr>
          <p:nvPr/>
        </p:nvPicPr>
        <p:blipFill>
          <a:blip r:embed="rId4"/>
          <a:stretch>
            <a:fillRect/>
          </a:stretch>
        </p:blipFill>
        <p:spPr>
          <a:xfrm>
            <a:off x="5122545" y="2702481"/>
            <a:ext cx="4385310" cy="3944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35330" y="704612"/>
            <a:ext cx="12601218" cy="722233"/>
          </a:xfrm>
          <a:prstGeom prst="rect">
            <a:avLst/>
          </a:prstGeom>
          <a:noFill/>
          <a:ln/>
        </p:spPr>
        <p:txBody>
          <a:bodyPr wrap="none" lIns="0" tIns="0" rIns="0" bIns="0" rtlCol="0" anchor="t"/>
          <a:lstStyle/>
          <a:p>
            <a:pPr marL="0" indent="0" algn="l">
              <a:lnSpc>
                <a:spcPts val="5650"/>
              </a:lnSpc>
              <a:buNone/>
            </a:pPr>
            <a:r>
              <a:rPr lang="en-US" sz="4500" b="1" dirty="0">
                <a:solidFill>
                  <a:srgbClr val="F95F88"/>
                </a:solidFill>
                <a:latin typeface="Arial" panose="020B0604020202020204" pitchFamily="34" charset="0"/>
                <a:ea typeface="Petrona Bold" pitchFamily="34" charset="-122"/>
                <a:cs typeface="Arial" panose="020B0604020202020204" pitchFamily="34" charset="0"/>
              </a:rPr>
              <a:t>Evolution of Large Language Model Capabilities</a:t>
            </a:r>
            <a:endParaRPr lang="en-US" sz="4500" dirty="0"/>
          </a:p>
        </p:txBody>
      </p:sp>
      <p:pic>
        <p:nvPicPr>
          <p:cNvPr id="7" name="Picture 6">
            <a:extLst>
              <a:ext uri="{FF2B5EF4-FFF2-40B4-BE49-F238E27FC236}">
                <a16:creationId xmlns:a16="http://schemas.microsoft.com/office/drawing/2014/main" id="{C4DC3ED5-AC58-46E7-8D7B-6C565C338F57}"/>
              </a:ext>
            </a:extLst>
          </p:cNvPr>
          <p:cNvPicPr>
            <a:picLocks noChangeAspect="1"/>
          </p:cNvPicPr>
          <p:nvPr/>
        </p:nvPicPr>
        <p:blipFill>
          <a:blip r:embed="rId3"/>
          <a:stretch>
            <a:fillRect/>
          </a:stretch>
        </p:blipFill>
        <p:spPr>
          <a:xfrm>
            <a:off x="1243932" y="1922859"/>
            <a:ext cx="11584013" cy="403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15189"/>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Arming Everyone to the Teeth</a:t>
            </a:r>
            <a:endParaRPr lang="en-US" sz="4900" dirty="0"/>
          </a:p>
        </p:txBody>
      </p:sp>
      <p:sp>
        <p:nvSpPr>
          <p:cNvPr id="4" name="Text 1"/>
          <p:cNvSpPr/>
          <p:nvPr/>
        </p:nvSpPr>
        <p:spPr>
          <a:xfrm>
            <a:off x="793790" y="3414593"/>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Claude 3.7, accessed through Cherry Studio</a:t>
            </a:r>
            <a:endParaRPr lang="en-US" sz="1750" dirty="0"/>
          </a:p>
        </p:txBody>
      </p:sp>
      <p:sp>
        <p:nvSpPr>
          <p:cNvPr id="5" name="Text 2"/>
          <p:cNvSpPr/>
          <p:nvPr/>
        </p:nvSpPr>
        <p:spPr>
          <a:xfrm>
            <a:off x="793790" y="3856792"/>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Chatgpt series, accessed through Cherry Studio</a:t>
            </a:r>
            <a:endParaRPr lang="en-US" sz="1750" dirty="0"/>
          </a:p>
        </p:txBody>
      </p:sp>
      <p:sp>
        <p:nvSpPr>
          <p:cNvPr id="6" name="Text 3"/>
          <p:cNvSpPr/>
          <p:nvPr/>
        </p:nvSpPr>
        <p:spPr>
          <a:xfrm>
            <a:off x="793790" y="4298990"/>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Gemini series, free to use following the tutorial + accessed through Cherry Studio</a:t>
            </a:r>
            <a:endParaRPr lang="en-US" sz="1750" dirty="0"/>
          </a:p>
        </p:txBody>
      </p:sp>
      <p:sp>
        <p:nvSpPr>
          <p:cNvPr id="7" name="Text 4"/>
          <p:cNvSpPr/>
          <p:nvPr/>
        </p:nvSpPr>
        <p:spPr>
          <a:xfrm>
            <a:off x="793790" y="5104090"/>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Grok 3, free to use following the tutorial, API to be provided later</a:t>
            </a:r>
            <a:endParaRPr lang="en-US" sz="1750" dirty="0"/>
          </a:p>
        </p:txBody>
      </p:sp>
      <p:sp>
        <p:nvSpPr>
          <p:cNvPr id="8" name="Text 5"/>
          <p:cNvSpPr/>
          <p:nvPr/>
        </p:nvSpPr>
        <p:spPr>
          <a:xfrm>
            <a:off x="793790" y="5909191"/>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Perplexity, accessed through Cherry Studio</a:t>
            </a:r>
            <a:endParaRPr lang="en-US" sz="1750" dirty="0"/>
          </a:p>
        </p:txBody>
      </p:sp>
      <p:sp>
        <p:nvSpPr>
          <p:cNvPr id="9" name="Text 6"/>
          <p:cNvSpPr/>
          <p:nvPr/>
        </p:nvSpPr>
        <p:spPr>
          <a:xfrm>
            <a:off x="793790" y="6351389"/>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NotebookLM, free to use following the tutorial</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616625" y="484465"/>
            <a:ext cx="4845606" cy="605671"/>
          </a:xfrm>
          <a:prstGeom prst="rect">
            <a:avLst/>
          </a:prstGeom>
          <a:noFill/>
          <a:ln/>
        </p:spPr>
        <p:txBody>
          <a:bodyPr wrap="none" lIns="0" tIns="0" rIns="0" bIns="0" rtlCol="0" anchor="t"/>
          <a:lstStyle/>
          <a:p>
            <a:pPr marL="0" indent="0" algn="l">
              <a:lnSpc>
                <a:spcPts val="4750"/>
              </a:lnSpc>
              <a:buNone/>
            </a:pPr>
            <a:r>
              <a:rPr lang="en-US" sz="3800" b="1" dirty="0">
                <a:solidFill>
                  <a:srgbClr val="F95F88"/>
                </a:solidFill>
                <a:latin typeface="Arial" panose="020B0604020202020204" pitchFamily="34" charset="0"/>
                <a:ea typeface="Petrona Bold" pitchFamily="34" charset="-122"/>
                <a:cs typeface="Arial" panose="020B0604020202020204" pitchFamily="34" charset="0"/>
              </a:rPr>
              <a:t>"Learn to Speak"</a:t>
            </a:r>
            <a:endParaRPr lang="en-US" sz="3800" dirty="0"/>
          </a:p>
        </p:txBody>
      </p:sp>
      <p:pic>
        <p:nvPicPr>
          <p:cNvPr id="5" name="Image 1" descr="preencoded.png"/>
          <p:cNvPicPr>
            <a:picLocks noChangeAspect="1"/>
          </p:cNvPicPr>
          <p:nvPr/>
        </p:nvPicPr>
        <p:blipFill>
          <a:blip r:embed="rId4"/>
          <a:stretch>
            <a:fillRect/>
          </a:stretch>
        </p:blipFill>
        <p:spPr>
          <a:xfrm>
            <a:off x="616625" y="1354336"/>
            <a:ext cx="13397151" cy="75154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2081332"/>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Main Content</a:t>
            </a:r>
            <a:endParaRPr lang="en-US" sz="4900" dirty="0"/>
          </a:p>
        </p:txBody>
      </p:sp>
      <p:pic>
        <p:nvPicPr>
          <p:cNvPr id="5" name="Image 1" descr="preencoded.png"/>
          <p:cNvPicPr>
            <a:picLocks noChangeAspect="1"/>
          </p:cNvPicPr>
          <p:nvPr/>
        </p:nvPicPr>
        <p:blipFill>
          <a:blip r:embed="rId4"/>
          <a:stretch>
            <a:fillRect/>
          </a:stretch>
        </p:blipFill>
        <p:spPr>
          <a:xfrm>
            <a:off x="793790" y="3201114"/>
            <a:ext cx="3048000" cy="1883807"/>
          </a:xfrm>
          <a:prstGeom prst="rect">
            <a:avLst/>
          </a:prstGeom>
        </p:spPr>
      </p:pic>
      <p:sp>
        <p:nvSpPr>
          <p:cNvPr id="6" name="Text 2"/>
          <p:cNvSpPr/>
          <p:nvPr/>
        </p:nvSpPr>
        <p:spPr>
          <a:xfrm>
            <a:off x="793790" y="5368409"/>
            <a:ext cx="3048000" cy="389930"/>
          </a:xfrm>
          <a:prstGeom prst="rect">
            <a:avLst/>
          </a:prstGeom>
          <a:noFill/>
          <a:ln/>
        </p:spPr>
        <p:txBody>
          <a:bodyPr wrap="none" lIns="0" tIns="0" rIns="0" bIns="0" rtlCol="0" anchor="t"/>
          <a:lstStyle/>
          <a:p>
            <a:pPr marL="0" indent="0" algn="ctr">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Opening Remarks</a:t>
            </a:r>
            <a:endParaRPr lang="en-US" sz="2450" dirty="0"/>
          </a:p>
        </p:txBody>
      </p:sp>
      <p:pic>
        <p:nvPicPr>
          <p:cNvPr id="7" name="Image 2" descr="preencoded.png"/>
          <p:cNvPicPr>
            <a:picLocks noChangeAspect="1"/>
          </p:cNvPicPr>
          <p:nvPr/>
        </p:nvPicPr>
        <p:blipFill>
          <a:blip r:embed="rId5"/>
          <a:stretch>
            <a:fillRect/>
          </a:stretch>
        </p:blipFill>
        <p:spPr>
          <a:xfrm>
            <a:off x="4125278" y="3201114"/>
            <a:ext cx="3048119" cy="1883807"/>
          </a:xfrm>
          <a:prstGeom prst="rect">
            <a:avLst/>
          </a:prstGeom>
        </p:spPr>
      </p:pic>
      <p:sp>
        <p:nvSpPr>
          <p:cNvPr id="8" name="Text 3"/>
          <p:cNvSpPr/>
          <p:nvPr/>
        </p:nvSpPr>
        <p:spPr>
          <a:xfrm>
            <a:off x="4125278" y="5368409"/>
            <a:ext cx="3048119" cy="389930"/>
          </a:xfrm>
          <a:prstGeom prst="rect">
            <a:avLst/>
          </a:prstGeom>
          <a:noFill/>
          <a:ln/>
        </p:spPr>
        <p:txBody>
          <a:bodyPr wrap="none" lIns="0" tIns="0" rIns="0" bIns="0" rtlCol="0" anchor="t"/>
          <a:lstStyle/>
          <a:p>
            <a:pPr marL="0" indent="0" algn="ctr">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Get Your Tools Ready</a:t>
            </a:r>
            <a:endParaRPr lang="en-US" sz="2450" dirty="0"/>
          </a:p>
        </p:txBody>
      </p:sp>
      <p:pic>
        <p:nvPicPr>
          <p:cNvPr id="9" name="Image 3" descr="preencoded.png"/>
          <p:cNvPicPr>
            <a:picLocks noChangeAspect="1"/>
          </p:cNvPicPr>
          <p:nvPr/>
        </p:nvPicPr>
        <p:blipFill>
          <a:blip r:embed="rId6"/>
          <a:stretch>
            <a:fillRect/>
          </a:stretch>
        </p:blipFill>
        <p:spPr>
          <a:xfrm>
            <a:off x="7456884" y="3201114"/>
            <a:ext cx="3048119" cy="1883807"/>
          </a:xfrm>
          <a:prstGeom prst="rect">
            <a:avLst/>
          </a:prstGeom>
        </p:spPr>
      </p:pic>
      <p:sp>
        <p:nvSpPr>
          <p:cNvPr id="10" name="Text 4"/>
          <p:cNvSpPr/>
          <p:nvPr/>
        </p:nvSpPr>
        <p:spPr>
          <a:xfrm>
            <a:off x="7456884" y="5368409"/>
            <a:ext cx="3048119" cy="389930"/>
          </a:xfrm>
          <a:prstGeom prst="rect">
            <a:avLst/>
          </a:prstGeom>
          <a:noFill/>
          <a:ln/>
        </p:spPr>
        <p:txBody>
          <a:bodyPr wrap="none" lIns="0" tIns="0" rIns="0" bIns="0" rtlCol="0" anchor="t"/>
          <a:lstStyle/>
          <a:p>
            <a:pPr marL="0" indent="0" algn="ctr">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"Learn to Speak"</a:t>
            </a:r>
            <a:endParaRPr lang="en-US" sz="2450" dirty="0"/>
          </a:p>
        </p:txBody>
      </p:sp>
      <p:pic>
        <p:nvPicPr>
          <p:cNvPr id="11" name="Image 4" descr="preencoded.png"/>
          <p:cNvPicPr>
            <a:picLocks noChangeAspect="1"/>
          </p:cNvPicPr>
          <p:nvPr/>
        </p:nvPicPr>
        <p:blipFill>
          <a:blip r:embed="rId7"/>
          <a:stretch>
            <a:fillRect/>
          </a:stretch>
        </p:blipFill>
        <p:spPr>
          <a:xfrm>
            <a:off x="10788491" y="3201114"/>
            <a:ext cx="3048119" cy="1883807"/>
          </a:xfrm>
          <a:prstGeom prst="rect">
            <a:avLst/>
          </a:prstGeom>
        </p:spPr>
      </p:pic>
      <p:sp>
        <p:nvSpPr>
          <p:cNvPr id="12" name="Text 5"/>
          <p:cNvSpPr/>
          <p:nvPr/>
        </p:nvSpPr>
        <p:spPr>
          <a:xfrm>
            <a:off x="10788491" y="5368409"/>
            <a:ext cx="3048119" cy="779859"/>
          </a:xfrm>
          <a:prstGeom prst="rect">
            <a:avLst/>
          </a:prstGeom>
          <a:noFill/>
          <a:ln/>
        </p:spPr>
        <p:txBody>
          <a:bodyPr wrap="square" lIns="0" tIns="0" rIns="0" bIns="0" rtlCol="0" anchor="t"/>
          <a:lstStyle/>
          <a:p>
            <a:pPr marL="0" indent="0" algn="ctr">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This Week's Homework</a:t>
            </a:r>
            <a:endParaRPr lang="en-US" sz="2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2790587" y="2605207"/>
            <a:ext cx="9049107"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Question #1: What are prompts?</a:t>
            </a:r>
            <a:endParaRPr lang="en-US" sz="4900" dirty="0"/>
          </a:p>
        </p:txBody>
      </p:sp>
      <p:sp>
        <p:nvSpPr>
          <p:cNvPr id="5" name="Text 2"/>
          <p:cNvSpPr/>
          <p:nvPr/>
        </p:nvSpPr>
        <p:spPr>
          <a:xfrm>
            <a:off x="2060257" y="3724989"/>
            <a:ext cx="10509885"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The key to unlocking the capabilities</a:t>
            </a:r>
            <a:endParaRPr lang="en-US" sz="4900" dirty="0"/>
          </a:p>
        </p:txBody>
      </p:sp>
      <p:sp>
        <p:nvSpPr>
          <p:cNvPr id="6" name="Text 3"/>
          <p:cNvSpPr/>
          <p:nvPr/>
        </p:nvSpPr>
        <p:spPr>
          <a:xfrm>
            <a:off x="4196358" y="4844772"/>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 of LLM</a:t>
            </a:r>
            <a:endParaRPr lang="en-US" sz="4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816293"/>
            <a:ext cx="8195072"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Comparison Causes Harm #1</a:t>
            </a:r>
            <a:endParaRPr lang="en-US" sz="4900" dirty="0"/>
          </a:p>
        </p:txBody>
      </p:sp>
      <p:sp>
        <p:nvSpPr>
          <p:cNvPr id="5" name="Shape 2"/>
          <p:cNvSpPr/>
          <p:nvPr/>
        </p:nvSpPr>
        <p:spPr>
          <a:xfrm>
            <a:off x="793790" y="1936075"/>
            <a:ext cx="13042821" cy="963811"/>
          </a:xfrm>
          <a:prstGeom prst="roundRect">
            <a:avLst>
              <a:gd name="adj" fmla="val 9884"/>
            </a:avLst>
          </a:prstGeom>
          <a:solidFill>
            <a:srgbClr val="B6D6FC"/>
          </a:solidFill>
          <a:ln/>
        </p:spPr>
      </p:sp>
      <p:pic>
        <p:nvPicPr>
          <p:cNvPr id="6" name="Image 1" descr="preencoded.png"/>
          <p:cNvPicPr>
            <a:picLocks noChangeAspect="1"/>
          </p:cNvPicPr>
          <p:nvPr/>
        </p:nvPicPr>
        <p:blipFill>
          <a:blip r:embed="rId4"/>
          <a:stretch>
            <a:fillRect/>
          </a:stretch>
        </p:blipFill>
        <p:spPr>
          <a:xfrm>
            <a:off x="1020604" y="2280166"/>
            <a:ext cx="283488" cy="226814"/>
          </a:xfrm>
          <a:prstGeom prst="rect">
            <a:avLst/>
          </a:prstGeom>
        </p:spPr>
      </p:pic>
      <p:sp>
        <p:nvSpPr>
          <p:cNvPr id="7" name="Text 3"/>
          <p:cNvSpPr/>
          <p:nvPr/>
        </p:nvSpPr>
        <p:spPr>
          <a:xfrm>
            <a:off x="1530906" y="2219563"/>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Analyze this SS recording and find his excellent communication techniques</a:t>
            </a:r>
            <a:endParaRPr lang="en-US" sz="1750" dirty="0"/>
          </a:p>
        </p:txBody>
      </p:sp>
      <p:sp>
        <p:nvSpPr>
          <p:cNvPr id="8" name="Shape 4"/>
          <p:cNvSpPr/>
          <p:nvPr/>
        </p:nvSpPr>
        <p:spPr>
          <a:xfrm>
            <a:off x="793790" y="3155037"/>
            <a:ext cx="13042821" cy="4258151"/>
          </a:xfrm>
          <a:prstGeom prst="roundRect">
            <a:avLst>
              <a:gd name="adj" fmla="val 2237"/>
            </a:avLst>
          </a:prstGeom>
          <a:solidFill>
            <a:srgbClr val="B6D6FC"/>
          </a:solidFill>
          <a:ln/>
        </p:spPr>
      </p:sp>
      <p:pic>
        <p:nvPicPr>
          <p:cNvPr id="9" name="Image 2" descr="preencoded.png"/>
          <p:cNvPicPr>
            <a:picLocks noChangeAspect="1"/>
          </p:cNvPicPr>
          <p:nvPr/>
        </p:nvPicPr>
        <p:blipFill>
          <a:blip r:embed="rId4"/>
          <a:stretch>
            <a:fillRect/>
          </a:stretch>
        </p:blipFill>
        <p:spPr>
          <a:xfrm>
            <a:off x="1020604" y="3499128"/>
            <a:ext cx="283488" cy="226814"/>
          </a:xfrm>
          <a:prstGeom prst="rect">
            <a:avLst/>
          </a:prstGeom>
        </p:spPr>
      </p:pic>
      <p:sp>
        <p:nvSpPr>
          <p:cNvPr id="10" name="Shape 5"/>
          <p:cNvSpPr/>
          <p:nvPr/>
        </p:nvSpPr>
        <p:spPr>
          <a:xfrm>
            <a:off x="1530906" y="3438525"/>
            <a:ext cx="12078891" cy="3606165"/>
          </a:xfrm>
          <a:prstGeom prst="roundRect">
            <a:avLst>
              <a:gd name="adj" fmla="val 2642"/>
            </a:avLst>
          </a:prstGeom>
          <a:solidFill>
            <a:srgbClr val="E0D7F4"/>
          </a:solidFill>
          <a:ln/>
        </p:spPr>
      </p:sp>
      <p:sp>
        <p:nvSpPr>
          <p:cNvPr id="11" name="Shape 6"/>
          <p:cNvSpPr/>
          <p:nvPr/>
        </p:nvSpPr>
        <p:spPr>
          <a:xfrm>
            <a:off x="1519595" y="3438525"/>
            <a:ext cx="12101513" cy="3606165"/>
          </a:xfrm>
          <a:prstGeom prst="roundRect">
            <a:avLst>
              <a:gd name="adj" fmla="val 944"/>
            </a:avLst>
          </a:prstGeom>
          <a:solidFill>
            <a:srgbClr val="E0D7F4"/>
          </a:solidFill>
          <a:ln/>
        </p:spPr>
      </p:sp>
      <p:sp>
        <p:nvSpPr>
          <p:cNvPr id="12" name="Text 7"/>
          <p:cNvSpPr/>
          <p:nvPr/>
        </p:nvSpPr>
        <p:spPr>
          <a:xfrm>
            <a:off x="1746409" y="3608546"/>
            <a:ext cx="11647884" cy="3266123"/>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highlight>
                  <a:srgbClr val="E0D7F4"/>
                </a:highlight>
                <a:latin typeface="Consolas" pitchFamily="34" charset="0"/>
                <a:ea typeface="Consolas" pitchFamily="34" charset="-122"/>
                <a:cs typeface="Consolas" pitchFamily="34" charset="-120"/>
              </a:rPr>
              <a:t>I am the service manager of an online English education company for teenagers and children called 51Talk. My service team has a particularly outstanding employee who has an exceptionally high customer satisfaction rate and the highest renewal rate (renewal refers to when a customer is satisfied with the product and service, and pays again to continue their child's long-term study with us) in the entire team.</a:t>
            </a:r>
            <a:endParaRPr lang="en-US" sz="1750" dirty="0"/>
          </a:p>
          <a:p>
            <a:pPr marL="0" indent="0" algn="l">
              <a:lnSpc>
                <a:spcPts val="2850"/>
              </a:lnSpc>
              <a:buNone/>
            </a:pPr>
            <a:endParaRPr lang="en-US" sz="1750" dirty="0"/>
          </a:p>
          <a:p>
            <a:pPr marL="0" indent="0" algn="l">
              <a:lnSpc>
                <a:spcPts val="2850"/>
              </a:lnSpc>
              <a:buNone/>
            </a:pPr>
            <a:r>
              <a:rPr lang="en-US" sz="1750" dirty="0">
                <a:solidFill>
                  <a:srgbClr val="000000"/>
                </a:solidFill>
                <a:highlight>
                  <a:srgbClr val="E0D7F4"/>
                </a:highlight>
                <a:latin typeface="Consolas" pitchFamily="34" charset="0"/>
                <a:ea typeface="Consolas" pitchFamily="34" charset="-122"/>
                <a:cs typeface="Consolas" pitchFamily="34" charset="-120"/>
              </a:rPr>
              <a:t>I have uploaded several call recordings between him and customers, please help me analyze them thoroughly, deeply and in detail to find the "unique secrets" of this benchmark employee in terms of communication content and techniques. I will then use this to train my team, especially new hires, to improve the overall service level of my team.</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535305" y="421362"/>
            <a:ext cx="4874776" cy="525780"/>
          </a:xfrm>
          <a:prstGeom prst="rect">
            <a:avLst/>
          </a:prstGeom>
          <a:noFill/>
          <a:ln/>
        </p:spPr>
        <p:txBody>
          <a:bodyPr wrap="none" lIns="0" tIns="0" rIns="0" bIns="0" rtlCol="0" anchor="t"/>
          <a:lstStyle/>
          <a:p>
            <a:pPr marL="0" indent="0" algn="l">
              <a:lnSpc>
                <a:spcPts val="4100"/>
              </a:lnSpc>
              <a:buNone/>
            </a:pPr>
            <a:r>
              <a:rPr lang="en-US" sz="3300" b="1" dirty="0">
                <a:solidFill>
                  <a:srgbClr val="F95F88"/>
                </a:solidFill>
                <a:latin typeface="Arial" panose="020B0604020202020204" pitchFamily="34" charset="0"/>
                <a:ea typeface="Petrona Bold" pitchFamily="34" charset="-122"/>
                <a:cs typeface="Arial" panose="020B0604020202020204" pitchFamily="34" charset="0"/>
              </a:rPr>
              <a:t>Contrast Causes Harm #3</a:t>
            </a:r>
            <a:endParaRPr lang="en-US" sz="3300" dirty="0"/>
          </a:p>
        </p:txBody>
      </p:sp>
      <p:sp>
        <p:nvSpPr>
          <p:cNvPr id="5" name="Shape 2"/>
          <p:cNvSpPr/>
          <p:nvPr/>
        </p:nvSpPr>
        <p:spPr>
          <a:xfrm>
            <a:off x="535305" y="1176576"/>
            <a:ext cx="13559790" cy="649962"/>
          </a:xfrm>
          <a:prstGeom prst="roundRect">
            <a:avLst>
              <a:gd name="adj" fmla="val 9885"/>
            </a:avLst>
          </a:prstGeom>
          <a:solidFill>
            <a:srgbClr val="B6D6FC"/>
          </a:solidFill>
          <a:ln/>
        </p:spPr>
      </p:sp>
      <p:pic>
        <p:nvPicPr>
          <p:cNvPr id="6" name="Image 1" descr="preencoded.png"/>
          <p:cNvPicPr>
            <a:picLocks noChangeAspect="1"/>
          </p:cNvPicPr>
          <p:nvPr/>
        </p:nvPicPr>
        <p:blipFill>
          <a:blip r:embed="rId4"/>
          <a:stretch>
            <a:fillRect/>
          </a:stretch>
        </p:blipFill>
        <p:spPr>
          <a:xfrm>
            <a:off x="688181" y="1409105"/>
            <a:ext cx="191214" cy="152876"/>
          </a:xfrm>
          <a:prstGeom prst="rect">
            <a:avLst/>
          </a:prstGeom>
        </p:spPr>
      </p:pic>
      <p:sp>
        <p:nvSpPr>
          <p:cNvPr id="7" name="Text 3"/>
          <p:cNvSpPr/>
          <p:nvPr/>
        </p:nvSpPr>
        <p:spPr>
          <a:xfrm>
            <a:off x="1032272" y="1367671"/>
            <a:ext cx="12909947" cy="244793"/>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Please help me filter through these resumes and let me know which ones are qualified</a:t>
            </a:r>
            <a:endParaRPr lang="en-US" sz="1200" dirty="0"/>
          </a:p>
        </p:txBody>
      </p:sp>
      <p:sp>
        <p:nvSpPr>
          <p:cNvPr id="8" name="Shape 4"/>
          <p:cNvSpPr/>
          <p:nvPr/>
        </p:nvSpPr>
        <p:spPr>
          <a:xfrm>
            <a:off x="535305" y="1998583"/>
            <a:ext cx="13559790" cy="5809536"/>
          </a:xfrm>
          <a:prstGeom prst="roundRect">
            <a:avLst>
              <a:gd name="adj" fmla="val 1106"/>
            </a:avLst>
          </a:prstGeom>
          <a:solidFill>
            <a:srgbClr val="B6D6FC"/>
          </a:solidFill>
          <a:ln/>
        </p:spPr>
      </p:sp>
      <p:pic>
        <p:nvPicPr>
          <p:cNvPr id="9" name="Image 2" descr="preencoded.png"/>
          <p:cNvPicPr>
            <a:picLocks noChangeAspect="1"/>
          </p:cNvPicPr>
          <p:nvPr/>
        </p:nvPicPr>
        <p:blipFill>
          <a:blip r:embed="rId4"/>
          <a:stretch>
            <a:fillRect/>
          </a:stretch>
        </p:blipFill>
        <p:spPr>
          <a:xfrm>
            <a:off x="688181" y="2231112"/>
            <a:ext cx="191214" cy="152876"/>
          </a:xfrm>
          <a:prstGeom prst="rect">
            <a:avLst/>
          </a:prstGeom>
        </p:spPr>
      </p:pic>
      <p:sp>
        <p:nvSpPr>
          <p:cNvPr id="10" name="Shape 5"/>
          <p:cNvSpPr/>
          <p:nvPr/>
        </p:nvSpPr>
        <p:spPr>
          <a:xfrm>
            <a:off x="1032272" y="2189678"/>
            <a:ext cx="12909947" cy="5369957"/>
          </a:xfrm>
          <a:prstGeom prst="roundRect">
            <a:avLst>
              <a:gd name="adj" fmla="val 1196"/>
            </a:avLst>
          </a:prstGeom>
          <a:solidFill>
            <a:srgbClr val="E0D7F4"/>
          </a:solidFill>
          <a:ln/>
        </p:spPr>
      </p:sp>
      <p:sp>
        <p:nvSpPr>
          <p:cNvPr id="11" name="Shape 6"/>
          <p:cNvSpPr/>
          <p:nvPr/>
        </p:nvSpPr>
        <p:spPr>
          <a:xfrm>
            <a:off x="1024652" y="2189678"/>
            <a:ext cx="12925187" cy="5369957"/>
          </a:xfrm>
          <a:prstGeom prst="roundRect">
            <a:avLst>
              <a:gd name="adj" fmla="val 427"/>
            </a:avLst>
          </a:prstGeom>
          <a:solidFill>
            <a:srgbClr val="E0D7F4"/>
          </a:solidFill>
          <a:ln/>
        </p:spPr>
      </p:sp>
      <p:sp>
        <p:nvSpPr>
          <p:cNvPr id="12" name="Text 7"/>
          <p:cNvSpPr/>
          <p:nvPr/>
        </p:nvSpPr>
        <p:spPr>
          <a:xfrm>
            <a:off x="1177528" y="2304336"/>
            <a:ext cx="12619434" cy="5140643"/>
          </a:xfrm>
          <a:prstGeom prst="rect">
            <a:avLst/>
          </a:prstGeom>
          <a:noFill/>
          <a:ln/>
        </p:spPr>
        <p:txBody>
          <a:bodyPr wrap="square" lIns="0" tIns="0" rIns="0" bIns="0" rtlCol="0" anchor="t"/>
          <a:lstStyle/>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You are my resume screening assistant, your task is to review and judge which resumes are worth moving to the interview stage based on the job description, screening requirements, and positive and negative samples. Please provide your review reasons.</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I have uploaded 3 attachments for you:</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(1) Job description</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(2) A "good sample" that meets the job description</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(3) A "bad sample" that does not meet the job description </a:t>
            </a:r>
            <a:endParaRPr lang="en-US" sz="1200" dirty="0"/>
          </a:p>
          <a:p>
            <a:pPr marL="0" indent="0" algn="l">
              <a:lnSpc>
                <a:spcPts val="1900"/>
              </a:lnSpc>
              <a:buNone/>
            </a:pP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My screening requirements are as follows:</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1. Have at least 2 years of sales experience</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2. Have a strong desire to make money</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3. Fluent in communication</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4. Have a team collaboration spirit</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5. Have an altruistic mindset</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6. Proactive in work</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7. Bachelor's degree or above</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8. Can use English as a working language</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9. Worked at each company for more than 1 year</a:t>
            </a:r>
            <a:endParaRPr lang="en-US" sz="1200" dirty="0"/>
          </a:p>
          <a:p>
            <a:pPr marL="0" indent="0" algn="l">
              <a:lnSpc>
                <a:spcPts val="1900"/>
              </a:lnSpc>
              <a:buNone/>
            </a:pP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Output requirements:</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(1) A summary table</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(2) A brief review for each resume</a:t>
            </a:r>
            <a:endParaRPr 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78631" y="703540"/>
            <a:ext cx="4992172" cy="470059"/>
          </a:xfrm>
          <a:prstGeom prst="rect">
            <a:avLst/>
          </a:prstGeom>
          <a:noFill/>
          <a:ln/>
        </p:spPr>
        <p:txBody>
          <a:bodyPr wrap="none" lIns="0" tIns="0" rIns="0" bIns="0" rtlCol="0" anchor="t"/>
          <a:lstStyle/>
          <a:p>
            <a:pPr marL="0" indent="0" algn="l">
              <a:lnSpc>
                <a:spcPts val="3700"/>
              </a:lnSpc>
              <a:buNone/>
            </a:pPr>
            <a:r>
              <a:rPr lang="en-US" sz="2950" b="1" dirty="0">
                <a:solidFill>
                  <a:srgbClr val="F95F88"/>
                </a:solidFill>
                <a:latin typeface="Arial" panose="020B0604020202020204" pitchFamily="34" charset="0"/>
                <a:ea typeface="Petrona Bold" pitchFamily="34" charset="-122"/>
                <a:cs typeface="Arial" panose="020B0604020202020204" pitchFamily="34" charset="0"/>
              </a:rPr>
              <a:t>Comparison Causes Harm #2</a:t>
            </a:r>
            <a:endParaRPr lang="en-US" sz="2950" dirty="0"/>
          </a:p>
        </p:txBody>
      </p:sp>
      <p:sp>
        <p:nvSpPr>
          <p:cNvPr id="5" name="Shape 2"/>
          <p:cNvSpPr/>
          <p:nvPr/>
        </p:nvSpPr>
        <p:spPr>
          <a:xfrm>
            <a:off x="478631" y="1378744"/>
            <a:ext cx="13673138" cy="581025"/>
          </a:xfrm>
          <a:prstGeom prst="roundRect">
            <a:avLst>
              <a:gd name="adj" fmla="val 9886"/>
            </a:avLst>
          </a:prstGeom>
          <a:solidFill>
            <a:srgbClr val="B6D6FC"/>
          </a:solidFill>
          <a:ln/>
        </p:spPr>
      </p:sp>
      <p:pic>
        <p:nvPicPr>
          <p:cNvPr id="6" name="Image 1" descr="preencoded.png"/>
          <p:cNvPicPr>
            <a:picLocks noChangeAspect="1"/>
          </p:cNvPicPr>
          <p:nvPr/>
        </p:nvPicPr>
        <p:blipFill>
          <a:blip r:embed="rId4"/>
          <a:stretch>
            <a:fillRect/>
          </a:stretch>
        </p:blipFill>
        <p:spPr>
          <a:xfrm>
            <a:off x="615315" y="1582341"/>
            <a:ext cx="170855" cy="136684"/>
          </a:xfrm>
          <a:prstGeom prst="rect">
            <a:avLst/>
          </a:prstGeom>
        </p:spPr>
      </p:pic>
      <p:sp>
        <p:nvSpPr>
          <p:cNvPr id="7" name="Text 3"/>
          <p:cNvSpPr/>
          <p:nvPr/>
        </p:nvSpPr>
        <p:spPr>
          <a:xfrm>
            <a:off x="922853" y="1549598"/>
            <a:ext cx="13092232" cy="218837"/>
          </a:xfrm>
          <a:prstGeom prst="rect">
            <a:avLst/>
          </a:prstGeom>
          <a:noFill/>
          <a:ln/>
        </p:spPr>
        <p:txBody>
          <a:bodyPr wrap="none" lIns="0" tIns="0" rIns="0" bIns="0" rtlCol="0" anchor="t"/>
          <a:lstStyle/>
          <a:p>
            <a:pPr marL="0" indent="0" algn="l">
              <a:lnSpc>
                <a:spcPts val="1700"/>
              </a:lnSpc>
              <a:buNone/>
            </a:pPr>
            <a:r>
              <a:rPr lang="en-US" sz="1050" dirty="0">
                <a:solidFill>
                  <a:srgbClr val="000000"/>
                </a:solidFill>
                <a:latin typeface="Inter" pitchFamily="34" charset="0"/>
                <a:ea typeface="Inter" pitchFamily="34" charset="-122"/>
                <a:cs typeface="Inter" pitchFamily="34" charset="-120"/>
              </a:rPr>
              <a:t>Please analyze these sales call recordings and provide some suggestions</a:t>
            </a:r>
            <a:endParaRPr lang="en-US" sz="1050" dirty="0"/>
          </a:p>
        </p:txBody>
      </p:sp>
      <p:sp>
        <p:nvSpPr>
          <p:cNvPr id="8" name="Shape 4"/>
          <p:cNvSpPr/>
          <p:nvPr/>
        </p:nvSpPr>
        <p:spPr>
          <a:xfrm>
            <a:off x="478631" y="2113598"/>
            <a:ext cx="13673138" cy="5412462"/>
          </a:xfrm>
          <a:prstGeom prst="roundRect">
            <a:avLst>
              <a:gd name="adj" fmla="val 1061"/>
            </a:avLst>
          </a:prstGeom>
          <a:solidFill>
            <a:srgbClr val="B6D6FC"/>
          </a:solidFill>
          <a:ln/>
        </p:spPr>
      </p:sp>
      <p:pic>
        <p:nvPicPr>
          <p:cNvPr id="9" name="Image 2" descr="preencoded.png"/>
          <p:cNvPicPr>
            <a:picLocks noChangeAspect="1"/>
          </p:cNvPicPr>
          <p:nvPr/>
        </p:nvPicPr>
        <p:blipFill>
          <a:blip r:embed="rId4"/>
          <a:stretch>
            <a:fillRect/>
          </a:stretch>
        </p:blipFill>
        <p:spPr>
          <a:xfrm>
            <a:off x="615315" y="2317194"/>
            <a:ext cx="170855" cy="136684"/>
          </a:xfrm>
          <a:prstGeom prst="rect">
            <a:avLst/>
          </a:prstGeom>
        </p:spPr>
      </p:pic>
      <p:sp>
        <p:nvSpPr>
          <p:cNvPr id="10" name="Shape 5"/>
          <p:cNvSpPr/>
          <p:nvPr/>
        </p:nvSpPr>
        <p:spPr>
          <a:xfrm>
            <a:off x="922853" y="2284452"/>
            <a:ext cx="13092232" cy="5019437"/>
          </a:xfrm>
          <a:prstGeom prst="roundRect">
            <a:avLst>
              <a:gd name="adj" fmla="val 1144"/>
            </a:avLst>
          </a:prstGeom>
          <a:solidFill>
            <a:srgbClr val="E0D7F4"/>
          </a:solidFill>
          <a:ln/>
        </p:spPr>
      </p:sp>
      <p:sp>
        <p:nvSpPr>
          <p:cNvPr id="11" name="Shape 6"/>
          <p:cNvSpPr/>
          <p:nvPr/>
        </p:nvSpPr>
        <p:spPr>
          <a:xfrm>
            <a:off x="916067" y="2284452"/>
            <a:ext cx="13105805" cy="5019437"/>
          </a:xfrm>
          <a:prstGeom prst="roundRect">
            <a:avLst>
              <a:gd name="adj" fmla="val 409"/>
            </a:avLst>
          </a:prstGeom>
          <a:solidFill>
            <a:srgbClr val="E0D7F4"/>
          </a:solidFill>
          <a:ln/>
        </p:spPr>
      </p:sp>
      <p:sp>
        <p:nvSpPr>
          <p:cNvPr id="12" name="Text 7"/>
          <p:cNvSpPr/>
          <p:nvPr/>
        </p:nvSpPr>
        <p:spPr>
          <a:xfrm>
            <a:off x="1052751" y="2386965"/>
            <a:ext cx="12832437" cy="4814411"/>
          </a:xfrm>
          <a:prstGeom prst="rect">
            <a:avLst/>
          </a:prstGeom>
          <a:noFill/>
          <a:ln/>
        </p:spPr>
        <p:txBody>
          <a:bodyPr wrap="square" lIns="0" tIns="0" rIns="0" bIns="0" rtlCol="0" anchor="t"/>
          <a:lstStyle/>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I am the sales manager for 51Talk's online education business in the Turkish market, where we provide one-on-one online English language instruction for young students with native English teachers. After my sales team receives leads, they reach out by phone to help the customers' children schedule a free trial lesson and experience our online learning platform.</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To improve the quality of the pre-trial lesson service, I have sent you 3 recordings of my team's pre-trial lesson calls. I have also provided a screenshot to help you identify the duration of each call for your analysis.</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Please thoroughly review the call recordings and help me analyze the following:</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(1) My team has provided feedback that during the "booking &amp; attendance reminder" stage, the sales reps spend a lot of time explaining to the users how to download the class platform software, app or Air Class desktop software. Based on the call recordings, can you determine if this feedback is accurate? If the above issue appears in the recordings, how much call time was spent on it?</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(2) My team has also provided feedback that 51Talk is not yet well-known in Turkey, so the sales reps need to spend time explaining "who we are" to the customers. Based on these call recordings, can you determine if this feedback is accurate? If the above issue appears in the recordings, how much call time was spent on it?</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(3) The primary purpose of these pre-trial lesson calls is to "facilitate the customer's attendance of the trial lesson". What issues did you identify from the call recordings regarding this?</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(4) If I were to divide the call content into three parts, can you analyze the approximate time allocation for each part?</a:t>
            </a: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Part 1: Introducing the 51Talk brand, product, teaching method, and understanding the user information</a:t>
            </a: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Part 2: Providing various support for the user to book and attend the lesson</a:t>
            </a: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Part 3: Sales pitching or direct sales actions, such as in-depth needs analysis, pricing, mentioning payment methods and installment options, etc.</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Please provide the output for each question step-by-step, and get my confirmation before proceeding to the next step. All output should be in Chinese.</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446770"/>
          </a:xfrm>
          <a:prstGeom prst="rect">
            <a:avLst/>
          </a:prstGeom>
        </p:spPr>
      </p:pic>
      <p:sp>
        <p:nvSpPr>
          <p:cNvPr id="3" name="Shape 0"/>
          <p:cNvSpPr/>
          <p:nvPr/>
        </p:nvSpPr>
        <p:spPr>
          <a:xfrm>
            <a:off x="0" y="0"/>
            <a:ext cx="14630400" cy="8446770"/>
          </a:xfrm>
          <a:prstGeom prst="rect">
            <a:avLst/>
          </a:prstGeom>
          <a:solidFill>
            <a:srgbClr val="FDFAF7">
              <a:alpha val="85000"/>
            </a:srgbClr>
          </a:solidFill>
          <a:ln/>
        </p:spPr>
      </p:sp>
      <p:sp>
        <p:nvSpPr>
          <p:cNvPr id="4" name="Text 1"/>
          <p:cNvSpPr/>
          <p:nvPr/>
        </p:nvSpPr>
        <p:spPr>
          <a:xfrm>
            <a:off x="473035" y="371713"/>
            <a:ext cx="9732169" cy="1282541"/>
          </a:xfrm>
          <a:prstGeom prst="rect">
            <a:avLst/>
          </a:prstGeom>
          <a:noFill/>
          <a:ln/>
        </p:spPr>
        <p:txBody>
          <a:bodyPr wrap="square" lIns="0" tIns="0" rIns="0" bIns="0" rtlCol="0" anchor="t"/>
          <a:lstStyle/>
          <a:p>
            <a:pPr marL="0" indent="0" algn="l">
              <a:lnSpc>
                <a:spcPts val="5000"/>
              </a:lnSpc>
              <a:buNone/>
            </a:pPr>
            <a:r>
              <a:rPr lang="en-US" sz="2400" b="1" dirty="0">
                <a:solidFill>
                  <a:srgbClr val="F95F88"/>
                </a:solidFill>
                <a:latin typeface="Arial" panose="020B0604020202020204" pitchFamily="34" charset="0"/>
                <a:ea typeface="Petrona Bold" pitchFamily="34" charset="-122"/>
                <a:cs typeface="Arial" panose="020B0604020202020204" pitchFamily="34" charset="0"/>
              </a:rPr>
              <a:t>An incapable general exhausted  his army
A wordsmith of today exhausts the AI</a:t>
            </a:r>
            <a:endParaRPr lang="en-US" sz="2400" dirty="0"/>
          </a:p>
        </p:txBody>
      </p:sp>
      <p:pic>
        <p:nvPicPr>
          <p:cNvPr id="5" name="Image 1" descr="preencoded.png"/>
          <p:cNvPicPr>
            <a:picLocks noChangeAspect="1"/>
          </p:cNvPicPr>
          <p:nvPr/>
        </p:nvPicPr>
        <p:blipFill>
          <a:blip r:embed="rId4"/>
          <a:stretch>
            <a:fillRect/>
          </a:stretch>
        </p:blipFill>
        <p:spPr>
          <a:xfrm>
            <a:off x="473035" y="1857018"/>
            <a:ext cx="11084481" cy="62180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907852" y="2775228"/>
            <a:ext cx="12814697"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Question #2: Will prompts become outdated?</a:t>
            </a:r>
            <a:endParaRPr lang="en-US" sz="4900" dirty="0"/>
          </a:p>
        </p:txBody>
      </p:sp>
      <p:sp>
        <p:nvSpPr>
          <p:cNvPr id="5" name="Text 2"/>
          <p:cNvSpPr/>
          <p:nvPr/>
        </p:nvSpPr>
        <p:spPr>
          <a:xfrm>
            <a:off x="793790" y="3895011"/>
            <a:ext cx="130428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Sinking deeper, becoming muscle memory, becoming a matter of taste</a:t>
            </a:r>
            <a:endParaRPr lang="en-US" sz="4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451896"/>
          </a:xfrm>
          <a:prstGeom prst="rect">
            <a:avLst/>
          </a:prstGeom>
        </p:spPr>
      </p:pic>
      <p:sp>
        <p:nvSpPr>
          <p:cNvPr id="3" name="Shape 0"/>
          <p:cNvSpPr/>
          <p:nvPr/>
        </p:nvSpPr>
        <p:spPr>
          <a:xfrm>
            <a:off x="0" y="0"/>
            <a:ext cx="14630400" cy="9451896"/>
          </a:xfrm>
          <a:prstGeom prst="rect">
            <a:avLst/>
          </a:prstGeom>
          <a:solidFill>
            <a:srgbClr val="FDFAF7">
              <a:alpha val="85000"/>
            </a:srgbClr>
          </a:solidFill>
          <a:ln/>
        </p:spPr>
      </p:sp>
      <p:sp>
        <p:nvSpPr>
          <p:cNvPr id="4" name="Text 1"/>
          <p:cNvSpPr/>
          <p:nvPr/>
        </p:nvSpPr>
        <p:spPr>
          <a:xfrm>
            <a:off x="552450" y="434102"/>
            <a:ext cx="13525500" cy="1085136"/>
          </a:xfrm>
          <a:prstGeom prst="rect">
            <a:avLst/>
          </a:prstGeom>
          <a:noFill/>
          <a:ln/>
        </p:spPr>
        <p:txBody>
          <a:bodyPr wrap="square" lIns="0" tIns="0" rIns="0" bIns="0" rtlCol="0" anchor="t"/>
          <a:lstStyle/>
          <a:p>
            <a:pPr marL="0" indent="0" algn="l">
              <a:lnSpc>
                <a:spcPts val="4250"/>
              </a:lnSpc>
              <a:buNone/>
            </a:pPr>
            <a:r>
              <a:rPr lang="en-US" sz="3400" b="1" dirty="0">
                <a:solidFill>
                  <a:srgbClr val="F95F88"/>
                </a:solidFill>
                <a:latin typeface="Arial" panose="020B0604020202020204" pitchFamily="34" charset="0"/>
                <a:ea typeface="Petrona Bold" pitchFamily="34" charset="-122"/>
                <a:cs typeface="Arial" panose="020B0604020202020204" pitchFamily="34" charset="0"/>
              </a:rPr>
              <a:t>Beginner Struggles with Techniques, Experts Rely on Muscle Memory</a:t>
            </a:r>
            <a:endParaRPr lang="en-US" sz="3400" dirty="0"/>
          </a:p>
        </p:txBody>
      </p:sp>
      <p:pic>
        <p:nvPicPr>
          <p:cNvPr id="5" name="Image 1" descr="preencoded.png"/>
          <p:cNvPicPr>
            <a:picLocks noChangeAspect="1"/>
          </p:cNvPicPr>
          <p:nvPr/>
        </p:nvPicPr>
        <p:blipFill>
          <a:blip r:embed="rId4"/>
          <a:stretch>
            <a:fillRect/>
          </a:stretch>
        </p:blipFill>
        <p:spPr>
          <a:xfrm>
            <a:off x="552450" y="1755934"/>
            <a:ext cx="12945070" cy="72618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2775228"/>
            <a:ext cx="130428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Question #3: Can Prompts Be Mastered Quickly?</a:t>
            </a:r>
            <a:endParaRPr lang="en-US" sz="4900" dirty="0"/>
          </a:p>
        </p:txBody>
      </p:sp>
      <p:sp>
        <p:nvSpPr>
          <p:cNvPr id="5" name="Text 2"/>
          <p:cNvSpPr/>
          <p:nvPr/>
        </p:nvSpPr>
        <p:spPr>
          <a:xfrm>
            <a:off x="1361003" y="4674632"/>
            <a:ext cx="11908393"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No Barrier to Entry, No End to Graduation</a:t>
            </a:r>
            <a:endParaRPr lang="en-US" sz="4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2385417"/>
            <a:ext cx="130428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Question #4: How much do prompt words need to be "crafted"?</a:t>
            </a:r>
            <a:endParaRPr lang="en-US" sz="4900" dirty="0"/>
          </a:p>
        </p:txBody>
      </p:sp>
      <p:sp>
        <p:nvSpPr>
          <p:cNvPr id="5" name="Text 2"/>
          <p:cNvSpPr/>
          <p:nvPr/>
        </p:nvSpPr>
        <p:spPr>
          <a:xfrm>
            <a:off x="793790" y="4284821"/>
            <a:ext cx="130428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The lower limit must be solid, the upper limit must be focused</a:t>
            </a:r>
            <a:endParaRPr lang="en-US" sz="4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396835" y="311825"/>
            <a:ext cx="4252674"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The Four Pillars of Prompting</a:t>
            </a:r>
            <a:endParaRPr lang="en-US" sz="2450" dirty="0"/>
          </a:p>
        </p:txBody>
      </p:sp>
      <p:pic>
        <p:nvPicPr>
          <p:cNvPr id="3" name="Image 0" descr="preencoded.png"/>
          <p:cNvPicPr>
            <a:picLocks noChangeAspect="1"/>
          </p:cNvPicPr>
          <p:nvPr/>
        </p:nvPicPr>
        <p:blipFill>
          <a:blip r:embed="rId3"/>
          <a:stretch>
            <a:fillRect/>
          </a:stretch>
        </p:blipFill>
        <p:spPr>
          <a:xfrm>
            <a:off x="396835" y="928568"/>
            <a:ext cx="6847523" cy="4232077"/>
          </a:xfrm>
          <a:prstGeom prst="rect">
            <a:avLst/>
          </a:prstGeom>
        </p:spPr>
      </p:pic>
      <p:sp>
        <p:nvSpPr>
          <p:cNvPr id="4" name="Text 1"/>
          <p:cNvSpPr/>
          <p:nvPr/>
        </p:nvSpPr>
        <p:spPr>
          <a:xfrm>
            <a:off x="396835" y="5302329"/>
            <a:ext cx="1559362" cy="20252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Arial" panose="020B0604020202020204" pitchFamily="34" charset="0"/>
                <a:ea typeface="Petrona Bold" pitchFamily="34" charset="-122"/>
                <a:cs typeface="Arial" panose="020B0604020202020204" pitchFamily="34" charset="0"/>
              </a:rPr>
              <a:t>☯️</a:t>
            </a:r>
            <a:r>
              <a:rPr lang="en-US" sz="1200" b="1" dirty="0">
                <a:solidFill>
                  <a:srgbClr val="272525"/>
                </a:solidFill>
                <a:latin typeface="Arial" panose="020B0604020202020204" pitchFamily="34" charset="0"/>
                <a:ea typeface="Petrona Bold" pitchFamily="34" charset="-122"/>
                <a:cs typeface="Arial" panose="020B0604020202020204" pitchFamily="34" charset="0"/>
              </a:rPr>
              <a:t> A Mindset</a:t>
            </a:r>
            <a:endParaRPr lang="en-US" sz="1200" dirty="0"/>
          </a:p>
        </p:txBody>
      </p:sp>
      <p:sp>
        <p:nvSpPr>
          <p:cNvPr id="5" name="Text 2"/>
          <p:cNvSpPr/>
          <p:nvPr/>
        </p:nvSpPr>
        <p:spPr>
          <a:xfrm>
            <a:off x="396835" y="5572839"/>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The core philosophy of cultivating clear thinking and learning how to communicate effectively with AI.</a:t>
            </a:r>
            <a:endParaRPr lang="en-US" sz="850" dirty="0"/>
          </a:p>
        </p:txBody>
      </p:sp>
      <p:pic>
        <p:nvPicPr>
          <p:cNvPr id="6" name="Image 1" descr="preencoded.png"/>
          <p:cNvPicPr>
            <a:picLocks noChangeAspect="1"/>
          </p:cNvPicPr>
          <p:nvPr/>
        </p:nvPicPr>
        <p:blipFill>
          <a:blip r:embed="rId4"/>
          <a:stretch>
            <a:fillRect/>
          </a:stretch>
        </p:blipFill>
        <p:spPr>
          <a:xfrm>
            <a:off x="7386042" y="928568"/>
            <a:ext cx="6847523" cy="4232077"/>
          </a:xfrm>
          <a:prstGeom prst="rect">
            <a:avLst/>
          </a:prstGeom>
        </p:spPr>
      </p:pic>
      <p:sp>
        <p:nvSpPr>
          <p:cNvPr id="7" name="Text 3"/>
          <p:cNvSpPr/>
          <p:nvPr/>
        </p:nvSpPr>
        <p:spPr>
          <a:xfrm>
            <a:off x="7386042" y="5302329"/>
            <a:ext cx="1559362" cy="20252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Arial" panose="020B0604020202020204" pitchFamily="34" charset="0"/>
                <a:ea typeface="Petrona Bold" pitchFamily="34" charset="-122"/>
                <a:cs typeface="Arial" panose="020B0604020202020204" pitchFamily="34" charset="0"/>
              </a:rPr>
              <a:t>⚛️</a:t>
            </a:r>
            <a:r>
              <a:rPr lang="en-US" sz="1200" b="1" dirty="0">
                <a:solidFill>
                  <a:srgbClr val="272525"/>
                </a:solidFill>
                <a:latin typeface="Arial" panose="020B0604020202020204" pitchFamily="34" charset="0"/>
                <a:ea typeface="Petrona Bold" pitchFamily="34" charset="-122"/>
                <a:cs typeface="Arial" panose="020B0604020202020204" pitchFamily="34" charset="0"/>
              </a:rPr>
              <a:t> A Framework</a:t>
            </a:r>
            <a:endParaRPr lang="en-US" sz="1200" dirty="0"/>
          </a:p>
        </p:txBody>
      </p:sp>
      <p:sp>
        <p:nvSpPr>
          <p:cNvPr id="8" name="Text 4"/>
          <p:cNvSpPr/>
          <p:nvPr/>
        </p:nvSpPr>
        <p:spPr>
          <a:xfrm>
            <a:off x="7386042" y="5572839"/>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 systematic thinking structure to help organize and construct effective AI prompts.</a:t>
            </a:r>
            <a:endParaRPr lang="en-US" sz="850" dirty="0"/>
          </a:p>
        </p:txBody>
      </p:sp>
      <p:pic>
        <p:nvPicPr>
          <p:cNvPr id="9" name="Image 2" descr="preencoded.png"/>
          <p:cNvPicPr>
            <a:picLocks noChangeAspect="1"/>
          </p:cNvPicPr>
          <p:nvPr/>
        </p:nvPicPr>
        <p:blipFill>
          <a:blip r:embed="rId5"/>
          <a:stretch>
            <a:fillRect/>
          </a:stretch>
        </p:blipFill>
        <p:spPr>
          <a:xfrm>
            <a:off x="396835" y="5981105"/>
            <a:ext cx="6847523" cy="4232077"/>
          </a:xfrm>
          <a:prstGeom prst="rect">
            <a:avLst/>
          </a:prstGeom>
        </p:spPr>
      </p:pic>
      <p:sp>
        <p:nvSpPr>
          <p:cNvPr id="10" name="Text 5"/>
          <p:cNvSpPr/>
          <p:nvPr/>
        </p:nvSpPr>
        <p:spPr>
          <a:xfrm>
            <a:off x="396835" y="10354866"/>
            <a:ext cx="1559362" cy="20252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Arial" panose="020B0604020202020204" pitchFamily="34" charset="0"/>
                <a:ea typeface="Petrona Bold" pitchFamily="34" charset="-122"/>
                <a:cs typeface="Arial" panose="020B0604020202020204" pitchFamily="34" charset="0"/>
              </a:rPr>
              <a:t>♋</a:t>
            </a:r>
            <a:r>
              <a:rPr lang="en-US" sz="1200" b="1" dirty="0">
                <a:solidFill>
                  <a:srgbClr val="272525"/>
                </a:solidFill>
                <a:latin typeface="Arial" panose="020B0604020202020204" pitchFamily="34" charset="0"/>
                <a:ea typeface="Petrona Bold" pitchFamily="34" charset="-122"/>
                <a:cs typeface="Arial" panose="020B0604020202020204" pitchFamily="34" charset="0"/>
              </a:rPr>
              <a:t> A Set of Formulas</a:t>
            </a:r>
            <a:endParaRPr lang="en-US" sz="1200" dirty="0"/>
          </a:p>
        </p:txBody>
      </p:sp>
      <p:sp>
        <p:nvSpPr>
          <p:cNvPr id="11" name="Text 6"/>
          <p:cNvSpPr/>
          <p:nvPr/>
        </p:nvSpPr>
        <p:spPr>
          <a:xfrm>
            <a:off x="396835" y="10625376"/>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Ready-made templates and formulas that can be quickly applied in various scenarios.</a:t>
            </a:r>
            <a:endParaRPr lang="en-US" sz="850" dirty="0"/>
          </a:p>
        </p:txBody>
      </p:sp>
      <p:pic>
        <p:nvPicPr>
          <p:cNvPr id="12" name="Image 3" descr="preencoded.png"/>
          <p:cNvPicPr>
            <a:picLocks noChangeAspect="1"/>
          </p:cNvPicPr>
          <p:nvPr/>
        </p:nvPicPr>
        <p:blipFill>
          <a:blip r:embed="rId6"/>
          <a:stretch>
            <a:fillRect/>
          </a:stretch>
        </p:blipFill>
        <p:spPr>
          <a:xfrm>
            <a:off x="7386042" y="5981105"/>
            <a:ext cx="6847523" cy="4232077"/>
          </a:xfrm>
          <a:prstGeom prst="rect">
            <a:avLst/>
          </a:prstGeom>
        </p:spPr>
      </p:pic>
      <p:sp>
        <p:nvSpPr>
          <p:cNvPr id="13" name="Text 7"/>
          <p:cNvSpPr/>
          <p:nvPr/>
        </p:nvSpPr>
        <p:spPr>
          <a:xfrm>
            <a:off x="7386042" y="10354866"/>
            <a:ext cx="1559362" cy="20252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Arial" panose="020B0604020202020204" pitchFamily="34" charset="0"/>
                <a:ea typeface="Petrona Bold" pitchFamily="34" charset="-122"/>
                <a:cs typeface="Arial" panose="020B0604020202020204" pitchFamily="34" charset="0"/>
              </a:rPr>
              <a:t>🛐</a:t>
            </a:r>
            <a:r>
              <a:rPr lang="en-US" sz="1200" b="1" dirty="0">
                <a:solidFill>
                  <a:srgbClr val="272525"/>
                </a:solidFill>
                <a:latin typeface="Arial" panose="020B0604020202020204" pitchFamily="34" charset="0"/>
                <a:ea typeface="Petrona Bold" pitchFamily="34" charset="-122"/>
                <a:cs typeface="Arial" panose="020B0604020202020204" pitchFamily="34" charset="0"/>
              </a:rPr>
              <a:t> Three Plugins</a:t>
            </a:r>
            <a:endParaRPr lang="en-US" sz="1200" dirty="0"/>
          </a:p>
        </p:txBody>
      </p:sp>
      <p:sp>
        <p:nvSpPr>
          <p:cNvPr id="14" name="Text 8"/>
          <p:cNvSpPr/>
          <p:nvPr/>
        </p:nvSpPr>
        <p:spPr>
          <a:xfrm>
            <a:off x="7386042" y="10625376"/>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Additional tools and techniques to significantly improve the quality and efficiency of AI output.</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616625" y="484465"/>
            <a:ext cx="6181844" cy="605671"/>
          </a:xfrm>
          <a:prstGeom prst="rect">
            <a:avLst/>
          </a:prstGeom>
          <a:noFill/>
          <a:ln/>
        </p:spPr>
        <p:txBody>
          <a:bodyPr wrap="none" lIns="0" tIns="0" rIns="0" bIns="0" rtlCol="0" anchor="t"/>
          <a:lstStyle/>
          <a:p>
            <a:pPr marL="0" indent="0" algn="l">
              <a:lnSpc>
                <a:spcPts val="4750"/>
              </a:lnSpc>
              <a:buNone/>
            </a:pPr>
            <a:r>
              <a:rPr lang="en-US" sz="3800" b="1" dirty="0">
                <a:solidFill>
                  <a:srgbClr val="F95F88"/>
                </a:solidFill>
                <a:latin typeface="Arial" panose="020B0604020202020204" pitchFamily="34" charset="0"/>
                <a:ea typeface="Petrona Bold" pitchFamily="34" charset="-122"/>
                <a:cs typeface="Arial" panose="020B0604020202020204" pitchFamily="34" charset="0"/>
              </a:rPr>
              <a:t>Opening Ceremony Address</a:t>
            </a:r>
            <a:endParaRPr lang="en-US" sz="3800" dirty="0"/>
          </a:p>
        </p:txBody>
      </p:sp>
      <p:pic>
        <p:nvPicPr>
          <p:cNvPr id="5" name="Image 1" descr="preencoded.png"/>
          <p:cNvPicPr>
            <a:picLocks noChangeAspect="1"/>
          </p:cNvPicPr>
          <p:nvPr/>
        </p:nvPicPr>
        <p:blipFill>
          <a:blip r:embed="rId4"/>
          <a:stretch>
            <a:fillRect/>
          </a:stretch>
        </p:blipFill>
        <p:spPr>
          <a:xfrm>
            <a:off x="616625" y="1354336"/>
            <a:ext cx="13397151" cy="751546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289024"/>
          </a:xfrm>
          <a:prstGeom prst="rect">
            <a:avLst/>
          </a:prstGeom>
        </p:spPr>
      </p:pic>
      <p:sp>
        <p:nvSpPr>
          <p:cNvPr id="3" name="Shape 0"/>
          <p:cNvSpPr/>
          <p:nvPr/>
        </p:nvSpPr>
        <p:spPr>
          <a:xfrm>
            <a:off x="0" y="0"/>
            <a:ext cx="14630400" cy="10289024"/>
          </a:xfrm>
          <a:prstGeom prst="rect">
            <a:avLst/>
          </a:prstGeom>
          <a:solidFill>
            <a:srgbClr val="FDFAF7">
              <a:alpha val="85000"/>
            </a:srgbClr>
          </a:solidFill>
          <a:ln/>
        </p:spPr>
      </p:sp>
      <p:sp>
        <p:nvSpPr>
          <p:cNvPr id="4" name="Text 1"/>
          <p:cNvSpPr/>
          <p:nvPr/>
        </p:nvSpPr>
        <p:spPr>
          <a:xfrm>
            <a:off x="185195" y="311825"/>
            <a:ext cx="3330482" cy="389930"/>
          </a:xfrm>
          <a:prstGeom prst="rect">
            <a:avLst/>
          </a:prstGeom>
          <a:noFill/>
          <a:ln/>
        </p:spPr>
        <p:txBody>
          <a:bodyPr wrap="none" lIns="0" tIns="0" rIns="0" bIns="0" rtlCol="0" anchor="t"/>
          <a:lstStyle/>
          <a:p>
            <a:pPr marL="0" indent="0" algn="l">
              <a:lnSpc>
                <a:spcPts val="3050"/>
              </a:lnSpc>
              <a:buNone/>
            </a:pPr>
            <a:r>
              <a:rPr lang="en-US" sz="2800" b="1" i="0" dirty="0">
                <a:solidFill>
                  <a:srgbClr val="1A1C1E"/>
                </a:solidFill>
                <a:effectLst/>
                <a:latin typeface="Arial Black" panose="020B0A04020102020204" pitchFamily="34" charset="0"/>
              </a:rPr>
              <a:t>Core Principle: Speak Clearly</a:t>
            </a:r>
            <a:endParaRPr lang="en-US" sz="2450" dirty="0"/>
          </a:p>
        </p:txBody>
      </p:sp>
      <p:pic>
        <p:nvPicPr>
          <p:cNvPr id="13" name="Picture 12">
            <a:extLst>
              <a:ext uri="{FF2B5EF4-FFF2-40B4-BE49-F238E27FC236}">
                <a16:creationId xmlns:a16="http://schemas.microsoft.com/office/drawing/2014/main" id="{1D9D1945-12D1-4AE3-9C65-C75673CD2DE9}"/>
              </a:ext>
            </a:extLst>
          </p:cNvPr>
          <p:cNvPicPr>
            <a:picLocks noChangeAspect="1"/>
          </p:cNvPicPr>
          <p:nvPr/>
        </p:nvPicPr>
        <p:blipFill>
          <a:blip r:embed="rId4"/>
          <a:stretch>
            <a:fillRect/>
          </a:stretch>
        </p:blipFill>
        <p:spPr>
          <a:xfrm>
            <a:off x="2833408" y="2086681"/>
            <a:ext cx="8963583" cy="66052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551498" y="-53489"/>
            <a:ext cx="4978003" cy="574238"/>
          </a:xfrm>
          <a:prstGeom prst="rect">
            <a:avLst/>
          </a:prstGeom>
          <a:noFill/>
          <a:ln/>
        </p:spPr>
        <p:txBody>
          <a:bodyPr wrap="none" lIns="0" tIns="0" rIns="0" bIns="0" rtlCol="0" anchor="t"/>
          <a:lstStyle/>
          <a:p>
            <a:pPr marL="0" indent="0" algn="l">
              <a:lnSpc>
                <a:spcPts val="4500"/>
              </a:lnSpc>
              <a:buNone/>
            </a:pPr>
            <a:r>
              <a:rPr lang="en-US" b="1" dirty="0">
                <a:solidFill>
                  <a:srgbClr val="F95F88"/>
                </a:solidFill>
                <a:latin typeface="Arial" panose="020B0604020202020204" pitchFamily="34" charset="0"/>
                <a:ea typeface="Petrona Bold" pitchFamily="34" charset="-122"/>
                <a:cs typeface="Arial" panose="020B0604020202020204" pitchFamily="34" charset="0"/>
              </a:rPr>
              <a:t>“Help me analyze a sales recording”</a:t>
            </a:r>
            <a:endParaRPr lang="en-US" dirty="0"/>
          </a:p>
        </p:txBody>
      </p:sp>
      <p:sp>
        <p:nvSpPr>
          <p:cNvPr id="3" name="Shape 1"/>
          <p:cNvSpPr/>
          <p:nvPr/>
        </p:nvSpPr>
        <p:spPr>
          <a:xfrm>
            <a:off x="584716" y="1371124"/>
            <a:ext cx="13460968" cy="6395561"/>
          </a:xfrm>
          <a:prstGeom prst="roundRect">
            <a:avLst>
              <a:gd name="adj" fmla="val 1097"/>
            </a:avLst>
          </a:prstGeom>
          <a:solidFill>
            <a:srgbClr val="E0D7F4"/>
          </a:solidFill>
          <a:ln/>
        </p:spPr>
      </p:sp>
      <p:sp>
        <p:nvSpPr>
          <p:cNvPr id="4" name="Shape 2"/>
          <p:cNvSpPr/>
          <p:nvPr/>
        </p:nvSpPr>
        <p:spPr>
          <a:xfrm>
            <a:off x="586706" y="899886"/>
            <a:ext cx="13477637" cy="6866799"/>
          </a:xfrm>
          <a:prstGeom prst="roundRect">
            <a:avLst>
              <a:gd name="adj" fmla="val 392"/>
            </a:avLst>
          </a:prstGeom>
          <a:solidFill>
            <a:srgbClr val="E0D7F4"/>
          </a:solidFill>
          <a:ln/>
        </p:spPr>
      </p:sp>
      <p:sp>
        <p:nvSpPr>
          <p:cNvPr id="5" name="Text 3"/>
          <p:cNvSpPr/>
          <p:nvPr/>
        </p:nvSpPr>
        <p:spPr>
          <a:xfrm>
            <a:off x="604418" y="899886"/>
            <a:ext cx="13143548" cy="6981371"/>
          </a:xfrm>
          <a:prstGeom prst="rect">
            <a:avLst/>
          </a:prstGeom>
          <a:noFill/>
          <a:ln/>
        </p:spPr>
        <p:txBody>
          <a:bodyPr wrap="square" lIns="0" tIns="0" rIns="0" bIns="0" rtlCol="0" anchor="t"/>
          <a:lstStyle/>
          <a:p>
            <a:pPr marL="0" indent="0" algn="l">
              <a:lnSpc>
                <a:spcPts val="2100"/>
              </a:lnSpc>
              <a:buNone/>
            </a:pPr>
            <a:r>
              <a:rPr lang="en-US" dirty="0">
                <a:solidFill>
                  <a:srgbClr val="272525"/>
                </a:solidFill>
                <a:highlight>
                  <a:srgbClr val="E0D7F4"/>
                </a:highlight>
                <a:latin typeface="Consolas" pitchFamily="34" charset="0"/>
                <a:ea typeface="Consolas" pitchFamily="34" charset="-122"/>
                <a:cs typeface="Consolas" pitchFamily="34" charset="-120"/>
              </a:rPr>
              <a:t># Contextualize it</a:t>
            </a:r>
          </a:p>
          <a:p>
            <a:pPr marL="0" indent="0" algn="l">
              <a:lnSpc>
                <a:spcPts val="2100"/>
              </a:lnSpc>
              <a:buNone/>
            </a:pPr>
            <a:endParaRPr lang="en-US" sz="1300" dirty="0">
              <a:solidFill>
                <a:srgbClr val="272525"/>
              </a:solidFill>
              <a:highlight>
                <a:srgbClr val="E0D7F4"/>
              </a:highlight>
              <a:latin typeface="Consolas" pitchFamily="34" charset="0"/>
              <a:ea typeface="Consolas" pitchFamily="34" charset="-122"/>
              <a:cs typeface="Consolas" pitchFamily="34" charset="-120"/>
            </a:endParaRPr>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I'm a sales leader in Turkey for 51Talk, an online education company that offers one-on-one speaking lessons with live tutors for children. When my sales team receives a lead, we make a phone call to help the customer's child to book a trial lesson, so that the child can experience learning English online with a live tutor for free!</a:t>
            </a:r>
            <a:endParaRPr lang="en-US" sz="1000" dirty="0"/>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#Goals are clearly stated + requirements are clearly stated</a:t>
            </a:r>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In order to improve the quality of the pre-session service, I'm sending you the recordings of 3 of my team's pre-session calls. And, in order to help you identify the duration of each recording for subsequent analysis and calculation, I sent you a screenshot from which you can read the duration of the recordings</a:t>
            </a:r>
          </a:p>
          <a:p>
            <a:pPr marL="0" indent="0" algn="l">
              <a:lnSpc>
                <a:spcPts val="2100"/>
              </a:lnSpc>
              <a:buNone/>
            </a:pPr>
            <a:endParaRPr lang="en-US" sz="1300" dirty="0">
              <a:solidFill>
                <a:srgbClr val="272525"/>
              </a:solidFill>
              <a:highlight>
                <a:srgbClr val="E0D7F4"/>
              </a:highlight>
              <a:latin typeface="Consolas" pitchFamily="34" charset="0"/>
              <a:ea typeface="Consolas" pitchFamily="34" charset="-122"/>
              <a:cs typeface="Consolas" pitchFamily="34" charset="-120"/>
            </a:endParaRPr>
          </a:p>
          <a:p>
            <a:pPr marL="0" indent="0" algn="l">
              <a:lnSpc>
                <a:spcPts val="2100"/>
              </a:lnSpc>
              <a:buNone/>
            </a:pPr>
            <a:r>
              <a:rPr lang="en-US" sz="1200" b="1" dirty="0">
                <a:solidFill>
                  <a:srgbClr val="272525"/>
                </a:solidFill>
                <a:highlight>
                  <a:srgbClr val="E0D7F4"/>
                </a:highlight>
                <a:latin typeface="Consolas" pitchFamily="34" charset="0"/>
                <a:ea typeface="Consolas" pitchFamily="34" charset="-122"/>
                <a:cs typeface="Consolas" pitchFamily="34" charset="-120"/>
              </a:rPr>
              <a:t>Please take a complete and detailed look at the reading of the recording and help me analyze and determine the following questions</a:t>
            </a:r>
          </a:p>
          <a:p>
            <a:pPr marL="0" indent="0" algn="l">
              <a:lnSpc>
                <a:spcPts val="2100"/>
              </a:lnSpc>
              <a:buNone/>
            </a:pPr>
            <a:endParaRPr lang="en-US" sz="1300" dirty="0">
              <a:solidFill>
                <a:srgbClr val="272525"/>
              </a:solidFill>
              <a:highlight>
                <a:srgbClr val="E0D7F4"/>
              </a:highlight>
              <a:latin typeface="Consolas" pitchFamily="34" charset="0"/>
              <a:ea typeface="Consolas" pitchFamily="34" charset="-122"/>
              <a:cs typeface="Consolas" pitchFamily="34" charset="-120"/>
            </a:endParaRPr>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(1) I heard a feedback from my team that during the “Secure Appointment &amp; Reminders” session, the sales will spend a lot of time on teaching users how to download the class platform software, APP or Air Class PC software. Based on the content of the recording, could you determine if this feedback is true, and if the above question appears in the recording, how much call time is consumed?</a:t>
            </a:r>
            <a:endParaRPr lang="en-US" sz="1300" dirty="0">
              <a:solidFill>
                <a:srgbClr val="272525"/>
              </a:solidFill>
              <a:highlight>
                <a:srgbClr val="E0D7F4"/>
              </a:highlight>
              <a:latin typeface="Consolas" pitchFamily="34" charset="0"/>
              <a:ea typeface="Consolas" pitchFamily="34" charset="-122"/>
              <a:cs typeface="Consolas" pitchFamily="34" charset="-120"/>
            </a:endParaRPr>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(2) I heard a feedback from the team that 51Talk is not well known in Turkey and the sales people need to explain “who we are” to the customers. Can you please determine if the above feedback is true based on this recording, and how much of the call time was consumed by the above problem, if it appears in the recording?</a:t>
            </a:r>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(3) The primary purpose of this pre-course phone call was to “promote attendance at the experiential course”, what did you find out from the recording?</a:t>
            </a:r>
          </a:p>
          <a:p>
            <a:pPr>
              <a:lnSpc>
                <a:spcPts val="2100"/>
              </a:lnSpc>
            </a:pPr>
            <a:r>
              <a:rPr lang="en-US" sz="1000" dirty="0">
                <a:solidFill>
                  <a:srgbClr val="272525"/>
                </a:solidFill>
                <a:highlight>
                  <a:srgbClr val="E0D7F4"/>
                </a:highlight>
                <a:latin typeface="Consolas" pitchFamily="34" charset="0"/>
                <a:ea typeface="Consolas" pitchFamily="34" charset="-122"/>
                <a:cs typeface="Consolas" pitchFamily="34" charset="-120"/>
              </a:rPr>
              <a:t>(4) If I divide the content of the recording into three parts, please analyze the percentage of call duration for each part</a:t>
            </a:r>
            <a:endParaRPr lang="en-US" sz="1000" dirty="0"/>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I divided the recording into three parts and asked you to analyze the percentage of call duration for each part</a:t>
            </a:r>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Part II: Various supports to help users with booking and attendance</a:t>
            </a:r>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Part 3: Sales padding or direct sales actions, such as in-depth needs exploration, quotation, mention of payment methods and installment means, etc.</a:t>
            </a:r>
            <a:endParaRPr lang="en-US" sz="1000" dirty="0"/>
          </a:p>
          <a:p>
            <a:pPr marL="0" indent="0" algn="l">
              <a:lnSpc>
                <a:spcPts val="2100"/>
              </a:lnSpc>
              <a:buNone/>
            </a:pPr>
            <a:endParaRPr lang="en-US" sz="1200" b="1" dirty="0">
              <a:solidFill>
                <a:srgbClr val="272525"/>
              </a:solidFill>
              <a:highlight>
                <a:srgbClr val="E0D7F4"/>
              </a:highlight>
              <a:latin typeface="Consolas" pitchFamily="34" charset="0"/>
              <a:ea typeface="Consolas" pitchFamily="34" charset="-122"/>
              <a:cs typeface="Consolas" pitchFamily="34" charset="-120"/>
            </a:endParaRPr>
          </a:p>
          <a:p>
            <a:pPr marL="0" indent="0" algn="l">
              <a:lnSpc>
                <a:spcPts val="2100"/>
              </a:lnSpc>
              <a:buNone/>
            </a:pPr>
            <a:r>
              <a:rPr lang="en-US" sz="1200" b="1" dirty="0">
                <a:solidFill>
                  <a:srgbClr val="272525"/>
                </a:solidFill>
                <a:highlight>
                  <a:srgbClr val="E0D7F4"/>
                </a:highlight>
                <a:latin typeface="Consolas" pitchFamily="34" charset="0"/>
                <a:ea typeface="Consolas" pitchFamily="34" charset="-122"/>
                <a:cs typeface="Consolas" pitchFamily="34" charset="-120"/>
              </a:rPr>
              <a:t>#Step by step</a:t>
            </a:r>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For the above 4 questions, please output them step by step, and after confirming with me for each question, then continue to the next step.</a:t>
            </a:r>
            <a:endParaRPr lang="en-US" sz="1000" dirty="0"/>
          </a:p>
          <a:p>
            <a:pPr marL="0" indent="0" algn="l">
              <a:lnSpc>
                <a:spcPts val="2100"/>
              </a:lnSpc>
              <a:buNone/>
            </a:pPr>
            <a:r>
              <a:rPr lang="en-US" sz="1200" b="1" dirty="0">
                <a:solidFill>
                  <a:srgbClr val="272525"/>
                </a:solidFill>
                <a:highlight>
                  <a:srgbClr val="E0D7F4"/>
                </a:highlight>
                <a:latin typeface="Consolas" pitchFamily="34" charset="0"/>
                <a:ea typeface="Consolas" pitchFamily="34" charset="-122"/>
                <a:cs typeface="Consolas" pitchFamily="34" charset="-120"/>
              </a:rPr>
              <a:t>#Ask for clarity</a:t>
            </a:r>
            <a:endParaRPr lang="en-US" sz="1000" dirty="0">
              <a:solidFill>
                <a:srgbClr val="272525"/>
              </a:solidFill>
              <a:highlight>
                <a:srgbClr val="E0D7F4"/>
              </a:highlight>
              <a:latin typeface="Consolas" pitchFamily="34" charset="0"/>
              <a:ea typeface="Consolas" pitchFamily="34" charset="-122"/>
              <a:cs typeface="Consolas" pitchFamily="34" charset="-120"/>
            </a:endParaRPr>
          </a:p>
          <a:p>
            <a:pPr marL="0" indent="0" algn="l">
              <a:lnSpc>
                <a:spcPts val="2100"/>
              </a:lnSpc>
              <a:buNone/>
            </a:pPr>
            <a:r>
              <a:rPr lang="en-US" sz="1000" dirty="0">
                <a:solidFill>
                  <a:srgbClr val="272525"/>
                </a:solidFill>
                <a:highlight>
                  <a:srgbClr val="E0D7F4"/>
                </a:highlight>
                <a:latin typeface="Consolas" pitchFamily="34" charset="0"/>
                <a:ea typeface="Consolas" pitchFamily="34" charset="-122"/>
                <a:cs typeface="Consolas" pitchFamily="34" charset="-120"/>
              </a:rPr>
              <a:t>All output content, please use Chinese</a:t>
            </a:r>
            <a:endParaRPr lang="en-US" sz="1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601147" y="472678"/>
            <a:ext cx="4723686" cy="590312"/>
          </a:xfrm>
          <a:prstGeom prst="rect">
            <a:avLst/>
          </a:prstGeom>
          <a:noFill/>
          <a:ln/>
        </p:spPr>
        <p:txBody>
          <a:bodyPr wrap="none" lIns="0" tIns="0" rIns="0" bIns="0" rtlCol="0" anchor="t"/>
          <a:lstStyle/>
          <a:p>
            <a:pPr marL="0" indent="0" algn="l">
              <a:lnSpc>
                <a:spcPts val="6100"/>
              </a:lnSpc>
              <a:buNone/>
            </a:pPr>
            <a:r>
              <a:rPr lang="en-US" sz="4000" b="1" dirty="0">
                <a:solidFill>
                  <a:srgbClr val="F95F88"/>
                </a:solidFill>
                <a:latin typeface="Arial" panose="020B0604020202020204" pitchFamily="34" charset="0"/>
                <a:ea typeface="Petrona Bold" pitchFamily="34" charset="-122"/>
                <a:cs typeface="Arial" panose="020B0604020202020204" pitchFamily="34" charset="0"/>
              </a:rPr>
              <a:t>“Help me analyze this resume.”</a:t>
            </a:r>
            <a:endParaRPr lang="en-US" sz="4000" dirty="0"/>
          </a:p>
        </p:txBody>
      </p:sp>
      <p:sp>
        <p:nvSpPr>
          <p:cNvPr id="3" name="Text 1"/>
          <p:cNvSpPr/>
          <p:nvPr/>
        </p:nvSpPr>
        <p:spPr>
          <a:xfrm>
            <a:off x="601147" y="1406485"/>
            <a:ext cx="13428107" cy="549593"/>
          </a:xfrm>
          <a:prstGeom prst="rect">
            <a:avLst/>
          </a:prstGeom>
          <a:noFill/>
          <a:ln/>
        </p:spPr>
        <p:txBody>
          <a:bodyPr wrap="square" lIns="0" tIns="0" rIns="0" bIns="0" rtlCol="0" anchor="t"/>
          <a:lstStyle/>
          <a:p>
            <a:pPr algn="l"/>
            <a:r>
              <a:rPr lang="en-US" sz="1400" b="1" i="0" dirty="0">
                <a:solidFill>
                  <a:schemeClr val="accent1">
                    <a:lumMod val="75000"/>
                  </a:schemeClr>
                </a:solidFill>
                <a:effectLst/>
                <a:latin typeface="Arial Black" panose="020B0A04020102020204" pitchFamily="34" charset="0"/>
              </a:rPr>
              <a:t>Clear Objective</a:t>
            </a:r>
          </a:p>
          <a:p>
            <a:pPr algn="l"/>
            <a:r>
              <a:rPr lang="en-US" sz="1400" b="0" i="0" dirty="0">
                <a:effectLst/>
                <a:latin typeface="Arial Black" panose="020B0A04020102020204" pitchFamily="34" charset="0"/>
              </a:rPr>
              <a:t>You are my resume screening assistant. Your task is to help me review and evaluate batches of resumes based on the job description, screening requirements, and positive/negative samples. You will help determine which resumes deserve to proceed to the interview stage, and provide your reasoning for each evaluation.</a:t>
            </a:r>
          </a:p>
          <a:p>
            <a:br>
              <a:rPr lang="en-US" sz="1400" b="0" i="0" dirty="0">
                <a:effectLst/>
                <a:latin typeface="Arial Black" panose="020B0A04020102020204" pitchFamily="34" charset="0"/>
              </a:rPr>
            </a:br>
            <a:endParaRPr lang="en-US" sz="1350" dirty="0"/>
          </a:p>
        </p:txBody>
      </p:sp>
      <p:sp>
        <p:nvSpPr>
          <p:cNvPr id="4" name="Text 2"/>
          <p:cNvSpPr/>
          <p:nvPr/>
        </p:nvSpPr>
        <p:spPr>
          <a:xfrm>
            <a:off x="601147" y="2149316"/>
            <a:ext cx="13428107" cy="1373981"/>
          </a:xfrm>
          <a:prstGeom prst="rect">
            <a:avLst/>
          </a:prstGeom>
          <a:noFill/>
          <a:ln/>
        </p:spPr>
        <p:txBody>
          <a:bodyPr wrap="square" lIns="0" tIns="0" rIns="0" bIns="0" rtlCol="0" anchor="t"/>
          <a:lstStyle/>
          <a:p>
            <a:pPr algn="l"/>
            <a:endParaRPr lang="en-US" sz="1400" b="1" i="0" dirty="0">
              <a:solidFill>
                <a:schemeClr val="accent1">
                  <a:lumMod val="75000"/>
                </a:schemeClr>
              </a:solidFill>
              <a:effectLst/>
              <a:latin typeface="Arial Black" panose="020B0A04020102020204" pitchFamily="34" charset="0"/>
            </a:endParaRPr>
          </a:p>
          <a:p>
            <a:pPr algn="l"/>
            <a:r>
              <a:rPr lang="en-US" sz="1400" b="1" i="0" dirty="0">
                <a:solidFill>
                  <a:schemeClr val="accent1">
                    <a:lumMod val="75000"/>
                  </a:schemeClr>
                </a:solidFill>
                <a:effectLst/>
                <a:latin typeface="Arial Black" panose="020B0A04020102020204" pitchFamily="34" charset="0"/>
              </a:rPr>
              <a:t>Background Explanation</a:t>
            </a:r>
          </a:p>
          <a:p>
            <a:pPr algn="l"/>
            <a:endParaRPr lang="en-US" sz="1400" b="1" i="0" dirty="0">
              <a:solidFill>
                <a:schemeClr val="accent1">
                  <a:lumMod val="75000"/>
                </a:schemeClr>
              </a:solidFill>
              <a:effectLst/>
              <a:latin typeface="Arial Black" panose="020B0A04020102020204" pitchFamily="34" charset="0"/>
            </a:endParaRPr>
          </a:p>
          <a:p>
            <a:pPr algn="l"/>
            <a:r>
              <a:rPr lang="en-US" sz="1400" b="0" i="0" dirty="0">
                <a:effectLst/>
                <a:latin typeface="Arial Black" panose="020B0A04020102020204" pitchFamily="34" charset="0"/>
              </a:rPr>
              <a:t>I will upload 3 attachments for you: </a:t>
            </a:r>
            <a:br>
              <a:rPr lang="en-US" sz="1400" b="0" i="0" dirty="0">
                <a:effectLst/>
                <a:latin typeface="Arial Black" panose="020B0A04020102020204" pitchFamily="34" charset="0"/>
              </a:rPr>
            </a:br>
            <a:r>
              <a:rPr lang="en-US" sz="1400" b="0" i="0" dirty="0">
                <a:effectLst/>
                <a:latin typeface="Arial Black" panose="020B0A04020102020204" pitchFamily="34" charset="0"/>
              </a:rPr>
              <a:t>1. The job description (JD) </a:t>
            </a:r>
            <a:br>
              <a:rPr lang="en-US" sz="1400" b="0" i="0" dirty="0">
                <a:effectLst/>
                <a:latin typeface="Arial Black" panose="020B0A04020102020204" pitchFamily="34" charset="0"/>
              </a:rPr>
            </a:br>
            <a:r>
              <a:rPr lang="en-US" sz="1400" b="0" i="0" dirty="0">
                <a:effectLst/>
                <a:latin typeface="Arial Black" panose="020B0A04020102020204" pitchFamily="34" charset="0"/>
              </a:rPr>
              <a:t>2. A "good sample" resume that matches the JD </a:t>
            </a:r>
            <a:br>
              <a:rPr lang="en-US" sz="1400" b="0" i="0" dirty="0">
                <a:effectLst/>
                <a:latin typeface="Arial Black" panose="020B0A04020102020204" pitchFamily="34" charset="0"/>
              </a:rPr>
            </a:br>
            <a:r>
              <a:rPr lang="en-US" sz="1400" b="0" i="0" dirty="0">
                <a:effectLst/>
                <a:latin typeface="Arial Black" panose="020B0A04020102020204" pitchFamily="34" charset="0"/>
              </a:rPr>
              <a:t>3. A "bad sample" resume that doesn't match the JD And this also</a:t>
            </a:r>
          </a:p>
          <a:p>
            <a:br>
              <a:rPr lang="en-US" sz="1400" b="0" i="0" dirty="0">
                <a:effectLst/>
                <a:latin typeface="Arial Black" panose="020B0A04020102020204" pitchFamily="34" charset="0"/>
              </a:rPr>
            </a:br>
            <a:endParaRPr lang="en-US" sz="1350" dirty="0"/>
          </a:p>
        </p:txBody>
      </p:sp>
      <p:sp>
        <p:nvSpPr>
          <p:cNvPr id="5" name="Text 3"/>
          <p:cNvSpPr/>
          <p:nvPr/>
        </p:nvSpPr>
        <p:spPr>
          <a:xfrm>
            <a:off x="601147" y="3716536"/>
            <a:ext cx="13428107" cy="3022759"/>
          </a:xfrm>
          <a:prstGeom prst="rect">
            <a:avLst/>
          </a:prstGeom>
          <a:noFill/>
          <a:ln/>
        </p:spPr>
        <p:txBody>
          <a:bodyPr wrap="square" lIns="0" tIns="0" rIns="0" bIns="0" rtlCol="0" anchor="t"/>
          <a:lstStyle/>
          <a:p>
            <a:pPr>
              <a:lnSpc>
                <a:spcPts val="2150"/>
              </a:lnSpc>
            </a:pPr>
            <a:r>
              <a:rPr lang="en-US" sz="1400" b="1" i="0" dirty="0">
                <a:solidFill>
                  <a:schemeClr val="accent1">
                    <a:lumMod val="75000"/>
                  </a:schemeClr>
                </a:solidFill>
                <a:effectLst/>
                <a:latin typeface="Arial Black" panose="020B0A04020102020204" pitchFamily="34" charset="0"/>
              </a:rPr>
              <a:t>Requirements Clearly Explained</a:t>
            </a:r>
            <a:endParaRPr lang="en-US" sz="1400" b="1" i="0" dirty="0">
              <a:effectLst/>
              <a:latin typeface="Arial Black" panose="020B0A04020102020204" pitchFamily="34" charset="0"/>
            </a:endParaRPr>
          </a:p>
          <a:p>
            <a:pPr algn="l"/>
            <a:r>
              <a:rPr lang="en-US" sz="1400" b="0" i="0" dirty="0">
                <a:effectLst/>
                <a:latin typeface="Arial Black" panose="020B0A04020102020204" pitchFamily="34" charset="0"/>
              </a:rPr>
              <a:t>My screening requirements are as follows:</a:t>
            </a:r>
            <a:br>
              <a:rPr lang="en-US" sz="1400" b="0" i="0" dirty="0">
                <a:effectLst/>
                <a:latin typeface="Arial Black" panose="020B0A04020102020204" pitchFamily="34" charset="0"/>
              </a:rPr>
            </a:br>
            <a:endParaRPr lang="en-US" sz="1400" b="0" i="0" dirty="0">
              <a:effectLst/>
              <a:latin typeface="Arial Black" panose="020B0A04020102020204" pitchFamily="34" charset="0"/>
            </a:endParaRPr>
          </a:p>
          <a:p>
            <a:pPr algn="l">
              <a:buFont typeface="+mj-lt"/>
              <a:buAutoNum type="arabicPeriod"/>
            </a:pPr>
            <a:r>
              <a:rPr lang="en-US" sz="1400" b="0" i="0" dirty="0">
                <a:effectLst/>
                <a:latin typeface="Arial Black" panose="020B0A04020102020204" pitchFamily="34" charset="0"/>
              </a:rPr>
              <a:t>Has more than 2 years of experience in sales positions</a:t>
            </a:r>
          </a:p>
          <a:p>
            <a:pPr algn="l">
              <a:buFont typeface="+mj-lt"/>
              <a:buAutoNum type="arabicPeriod"/>
            </a:pPr>
            <a:r>
              <a:rPr lang="en-US" sz="1400" b="0" i="0" dirty="0">
                <a:effectLst/>
                <a:latin typeface="Arial Black" panose="020B0A04020102020204" pitchFamily="34" charset="0"/>
              </a:rPr>
              <a:t>Has a strong desire to make money</a:t>
            </a:r>
          </a:p>
          <a:p>
            <a:pPr algn="l">
              <a:buFont typeface="+mj-lt"/>
              <a:buAutoNum type="arabicPeriod"/>
            </a:pPr>
            <a:r>
              <a:rPr lang="en-US" sz="1400" b="0" i="0" dirty="0">
                <a:effectLst/>
                <a:latin typeface="Arial Black" panose="020B0A04020102020204" pitchFamily="34" charset="0"/>
              </a:rPr>
              <a:t>Fluent in communication and expression</a:t>
            </a:r>
          </a:p>
          <a:p>
            <a:pPr algn="l">
              <a:buFont typeface="+mj-lt"/>
              <a:buAutoNum type="arabicPeriod"/>
            </a:pPr>
            <a:r>
              <a:rPr lang="en-US" sz="1400" b="0" i="0" dirty="0">
                <a:effectLst/>
                <a:latin typeface="Arial Black" panose="020B0A04020102020204" pitchFamily="34" charset="0"/>
              </a:rPr>
              <a:t>Has team spirit</a:t>
            </a:r>
          </a:p>
          <a:p>
            <a:pPr algn="l">
              <a:buFont typeface="+mj-lt"/>
              <a:buAutoNum type="arabicPeriod"/>
            </a:pPr>
            <a:r>
              <a:rPr lang="en-US" sz="1400" b="0" i="0" dirty="0">
                <a:effectLst/>
                <a:latin typeface="Arial Black" panose="020B0A04020102020204" pitchFamily="34" charset="0"/>
              </a:rPr>
              <a:t>Has altruistic tendencies</a:t>
            </a:r>
          </a:p>
          <a:p>
            <a:pPr algn="l">
              <a:buFont typeface="+mj-lt"/>
              <a:buAutoNum type="arabicPeriod"/>
            </a:pPr>
            <a:r>
              <a:rPr lang="en-US" sz="1400" b="0" i="0" dirty="0">
                <a:effectLst/>
                <a:latin typeface="Arial Black" panose="020B0A04020102020204" pitchFamily="34" charset="0"/>
              </a:rPr>
              <a:t>Proactive and positive attitude toward work</a:t>
            </a:r>
          </a:p>
          <a:p>
            <a:pPr algn="l">
              <a:buFont typeface="+mj-lt"/>
              <a:buAutoNum type="arabicPeriod"/>
            </a:pPr>
            <a:r>
              <a:rPr lang="en-US" sz="1400" b="0" i="0" dirty="0">
                <a:effectLst/>
                <a:latin typeface="Arial Black" panose="020B0A04020102020204" pitchFamily="34" charset="0"/>
              </a:rPr>
              <a:t>Bachelor's degree or above</a:t>
            </a:r>
          </a:p>
          <a:p>
            <a:pPr algn="l">
              <a:buFont typeface="+mj-lt"/>
              <a:buAutoNum type="arabicPeriod"/>
            </a:pPr>
            <a:r>
              <a:rPr lang="en-US" sz="1400" b="0" i="0" dirty="0">
                <a:effectLst/>
                <a:latin typeface="Arial Black" panose="020B0A04020102020204" pitchFamily="34" charset="0"/>
              </a:rPr>
              <a:t>English can be used as a working language</a:t>
            </a:r>
          </a:p>
          <a:p>
            <a:pPr algn="l">
              <a:buFont typeface="+mj-lt"/>
              <a:buAutoNum type="arabicPeriod"/>
            </a:pPr>
            <a:r>
              <a:rPr lang="en-US" sz="1400" b="0" i="0" dirty="0">
                <a:effectLst/>
                <a:latin typeface="Arial Black" panose="020B0A04020102020204" pitchFamily="34" charset="0"/>
              </a:rPr>
              <a:t>Duration at each job exceeds 1 year or more Also this</a:t>
            </a:r>
          </a:p>
          <a:p>
            <a:pPr algn="l"/>
            <a:endParaRPr lang="en-US" sz="1350" dirty="0"/>
          </a:p>
        </p:txBody>
      </p:sp>
      <p:sp>
        <p:nvSpPr>
          <p:cNvPr id="6" name="Text 4"/>
          <p:cNvSpPr/>
          <p:nvPr/>
        </p:nvSpPr>
        <p:spPr>
          <a:xfrm>
            <a:off x="601147" y="6932533"/>
            <a:ext cx="13428107" cy="824389"/>
          </a:xfrm>
          <a:prstGeom prst="rect">
            <a:avLst/>
          </a:prstGeom>
          <a:noFill/>
          <a:ln/>
        </p:spPr>
        <p:txBody>
          <a:bodyPr wrap="square" lIns="0" tIns="0" rIns="0" bIns="0" rtlCol="0" anchor="t"/>
          <a:lstStyle/>
          <a:p>
            <a:pPr marL="0" indent="0" algn="l">
              <a:lnSpc>
                <a:spcPts val="2150"/>
              </a:lnSpc>
              <a:buNone/>
            </a:pPr>
            <a:r>
              <a:rPr lang="en-US" sz="1400" b="1" dirty="0">
                <a:solidFill>
                  <a:schemeClr val="accent1">
                    <a:lumMod val="75000"/>
                  </a:schemeClr>
                </a:solidFill>
                <a:latin typeface="Arial Black" panose="020B0A04020102020204" pitchFamily="34" charset="0"/>
                <a:ea typeface="Inter" pitchFamily="34" charset="-122"/>
                <a:cs typeface="Inter" pitchFamily="34" charset="-120"/>
              </a:rPr>
              <a:t>Output</a:t>
            </a:r>
            <a:r>
              <a:rPr lang="en-US" sz="1400" b="1" dirty="0">
                <a:solidFill>
                  <a:schemeClr val="accent1">
                    <a:lumMod val="75000"/>
                  </a:schemeClr>
                </a:solidFill>
                <a:latin typeface="Inter" pitchFamily="34" charset="0"/>
                <a:ea typeface="Inter" pitchFamily="34" charset="-122"/>
                <a:cs typeface="Inter" pitchFamily="34" charset="-120"/>
              </a:rPr>
              <a:t> </a:t>
            </a:r>
            <a:r>
              <a:rPr lang="en-US" sz="1400" b="1" dirty="0">
                <a:solidFill>
                  <a:schemeClr val="accent1">
                    <a:lumMod val="75000"/>
                  </a:schemeClr>
                </a:solidFill>
                <a:latin typeface="Arial Black" panose="020B0A04020102020204" pitchFamily="34" charset="0"/>
                <a:ea typeface="Inter" pitchFamily="34" charset="-122"/>
                <a:cs typeface="Inter" pitchFamily="34" charset="-120"/>
              </a:rPr>
              <a:t>requirements</a:t>
            </a:r>
            <a:r>
              <a:rPr lang="en-US" sz="1400" b="1" dirty="0">
                <a:solidFill>
                  <a:schemeClr val="accent1">
                    <a:lumMod val="75000"/>
                  </a:schemeClr>
                </a:solidFill>
                <a:latin typeface="Inter" pitchFamily="34" charset="0"/>
                <a:ea typeface="Inter" pitchFamily="34" charset="-122"/>
                <a:cs typeface="Inter" pitchFamily="34" charset="-120"/>
              </a:rPr>
              <a:t>:</a:t>
            </a:r>
            <a:r>
              <a:rPr lang="en-US" sz="1350" dirty="0">
                <a:solidFill>
                  <a:schemeClr val="accent1">
                    <a:lumMod val="75000"/>
                  </a:schemeClr>
                </a:solidFill>
                <a:latin typeface="Inter" pitchFamily="34" charset="0"/>
                <a:ea typeface="Inter" pitchFamily="34" charset="-122"/>
                <a:cs typeface="Inter" pitchFamily="34" charset="-120"/>
              </a:rPr>
              <a:t> </a:t>
            </a:r>
          </a:p>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1. A summary table </a:t>
            </a:r>
          </a:p>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2. A short critique of each resume</a:t>
            </a:r>
            <a:endParaRPr lang="en-US" sz="13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93790" y="1300877"/>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“Help me analyze his words.”</a:t>
            </a:r>
            <a:endParaRPr lang="en-US" sz="4900" dirty="0"/>
          </a:p>
        </p:txBody>
      </p:sp>
      <p:sp>
        <p:nvSpPr>
          <p:cNvPr id="3" name="Text 1"/>
          <p:cNvSpPr/>
          <p:nvPr/>
        </p:nvSpPr>
        <p:spPr>
          <a:xfrm>
            <a:off x="793790" y="253412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89" y="2426375"/>
            <a:ext cx="13042821" cy="1451610"/>
          </a:xfrm>
          <a:prstGeom prst="rect">
            <a:avLst/>
          </a:prstGeom>
          <a:noFill/>
          <a:ln/>
        </p:spPr>
        <p:txBody>
          <a:bodyPr wrap="square" lIns="0" tIns="0" rIns="0" bIns="0" rtlCol="0" anchor="t"/>
          <a:lstStyle/>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 Contextualize it</a:t>
            </a:r>
            <a:br>
              <a:rPr lang="en-US" sz="1750" b="1" dirty="0">
                <a:solidFill>
                  <a:srgbClr val="6237C8"/>
                </a:solidFill>
                <a:latin typeface="Inter" pitchFamily="34" charset="0"/>
                <a:ea typeface="Inter" pitchFamily="34" charset="-122"/>
                <a:cs typeface="Inter" pitchFamily="34" charset="-120"/>
              </a:rPr>
            </a:br>
            <a:r>
              <a:rPr lang="en-US" sz="1750" dirty="0">
                <a:solidFill>
                  <a:srgbClr val="272525"/>
                </a:solidFill>
                <a:latin typeface="Inter" pitchFamily="34" charset="0"/>
                <a:ea typeface="Inter" pitchFamily="34" charset="-122"/>
                <a:cs typeface="Inter" pitchFamily="34" charset="-120"/>
              </a:rPr>
              <a:t>I am the head of service at 51Talk, an online English education company for young children, and I have an exceptionally talented employee on my service team who is responsible for an exceptionally high level of customer satisfaction, and who maintains the highest renewal rate (renewal refers to the record of a customer who, after paying for enrollment for the first time, is so satisfied with the product and the service that they pay again and thus keep their child with us for an extended period of time) for the entire team. </a:t>
            </a:r>
          </a:p>
          <a:p>
            <a:pPr marL="0" indent="0" algn="l">
              <a:lnSpc>
                <a:spcPts val="2850"/>
              </a:lnSpc>
              <a:buNone/>
            </a:pPr>
            <a:endParaRPr lang="en-US" sz="1750" dirty="0"/>
          </a:p>
        </p:txBody>
      </p:sp>
      <p:sp>
        <p:nvSpPr>
          <p:cNvPr id="5" name="Text 3"/>
          <p:cNvSpPr/>
          <p:nvPr/>
        </p:nvSpPr>
        <p:spPr>
          <a:xfrm>
            <a:off x="793790" y="4677489"/>
            <a:ext cx="13042821" cy="1088708"/>
          </a:xfrm>
          <a:prstGeom prst="rect">
            <a:avLst/>
          </a:prstGeom>
          <a:noFill/>
          <a:ln/>
        </p:spPr>
        <p:txBody>
          <a:bodyPr wrap="square" lIns="0" tIns="0" rIns="0" bIns="0" rtlCol="0" anchor="t"/>
          <a:lstStyle/>
          <a:p>
            <a:pPr marL="0" indent="0" algn="l">
              <a:lnSpc>
                <a:spcPts val="2850"/>
              </a:lnSpc>
              <a:buNone/>
            </a:pPr>
            <a:endParaRPr lang="en-US" sz="1750" b="1" dirty="0">
              <a:solidFill>
                <a:srgbClr val="6237C8"/>
              </a:solidFill>
              <a:latin typeface="Inter" pitchFamily="34" charset="0"/>
              <a:ea typeface="Inter" pitchFamily="34" charset="-122"/>
              <a:cs typeface="Inter" pitchFamily="34" charset="-120"/>
            </a:endParaRPr>
          </a:p>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#Goals are clearly stated + requirements are clearly stated </a:t>
            </a:r>
            <a:r>
              <a:rPr lang="en-US" sz="1750" dirty="0">
                <a:solidFill>
                  <a:srgbClr val="272525"/>
                </a:solidFill>
                <a:latin typeface="Inter" pitchFamily="34" charset="0"/>
                <a:ea typeface="Inter" pitchFamily="34" charset="-122"/>
                <a:cs typeface="Inter" pitchFamily="34" charset="-120"/>
              </a:rPr>
              <a:t>
 I have uploaded several audio recordings of his calls with clients, please help me complete, in-depth, detailed analysis, to find out this benchmark employee in the content of communication and communication skills of the “unique recipe”, so that we can dig out all the details of his excellence and distillation.</a:t>
            </a:r>
            <a:endParaRPr lang="en-US" sz="1750" dirty="0"/>
          </a:p>
        </p:txBody>
      </p:sp>
      <p:sp>
        <p:nvSpPr>
          <p:cNvPr id="6" name="Text 4"/>
          <p:cNvSpPr/>
          <p:nvPr/>
        </p:nvSpPr>
        <p:spPr>
          <a:xfrm>
            <a:off x="793790" y="6202799"/>
            <a:ext cx="13042821" cy="725805"/>
          </a:xfrm>
          <a:prstGeom prst="rect">
            <a:avLst/>
          </a:prstGeom>
          <a:noFill/>
          <a:ln/>
        </p:spPr>
        <p:txBody>
          <a:bodyPr wrap="square" lIns="0" tIns="0" rIns="0" bIns="0" rtlCol="0" anchor="t"/>
          <a:lstStyle/>
          <a:p>
            <a:pPr marL="0" indent="0" algn="l">
              <a:lnSpc>
                <a:spcPts val="2850"/>
              </a:lnSpc>
              <a:buNone/>
            </a:pPr>
            <a:endParaRPr lang="en-US" sz="1750" b="1" dirty="0">
              <a:solidFill>
                <a:srgbClr val="6237C8"/>
              </a:solidFill>
              <a:latin typeface="Inter" pitchFamily="34" charset="0"/>
              <a:ea typeface="Inter" pitchFamily="34" charset="-122"/>
              <a:cs typeface="Inter" pitchFamily="34" charset="-120"/>
            </a:endParaRPr>
          </a:p>
          <a:p>
            <a:pPr marL="0" indent="0" algn="l">
              <a:lnSpc>
                <a:spcPts val="2850"/>
              </a:lnSpc>
              <a:buNone/>
            </a:pPr>
            <a:endParaRPr lang="en-US" sz="1750" b="1" dirty="0">
              <a:solidFill>
                <a:srgbClr val="6237C8"/>
              </a:solidFill>
              <a:latin typeface="Inter" pitchFamily="34" charset="0"/>
              <a:ea typeface="Inter" pitchFamily="34" charset="-122"/>
              <a:cs typeface="Inter" pitchFamily="34" charset="-120"/>
            </a:endParaRPr>
          </a:p>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 Contextualization </a:t>
            </a:r>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 will then use it to train my team, especially newcomers, to improve the overall service level of my team!</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468987" y="475536"/>
            <a:ext cx="3685580" cy="460772"/>
          </a:xfrm>
          <a:prstGeom prst="rect">
            <a:avLst/>
          </a:prstGeom>
          <a:noFill/>
          <a:ln/>
        </p:spPr>
        <p:txBody>
          <a:bodyPr wrap="none" lIns="0" tIns="0" rIns="0" bIns="0" rtlCol="0" anchor="t"/>
          <a:lstStyle/>
          <a:p>
            <a:pPr marL="0" indent="0" algn="l">
              <a:lnSpc>
                <a:spcPts val="3600"/>
              </a:lnSpc>
              <a:buNone/>
            </a:pPr>
            <a:r>
              <a:rPr lang="en-US" sz="2900" b="1" dirty="0">
                <a:solidFill>
                  <a:srgbClr val="F95F88"/>
                </a:solidFill>
                <a:latin typeface="Arial" panose="020B0604020202020204" pitchFamily="34" charset="0"/>
                <a:ea typeface="Petrona Bold" pitchFamily="34" charset="-122"/>
                <a:cs typeface="Arial" panose="020B0604020202020204" pitchFamily="34" charset="0"/>
              </a:rPr>
              <a:t>Study of macroeconomics</a:t>
            </a:r>
            <a:endParaRPr lang="en-US" sz="2900" dirty="0"/>
          </a:p>
        </p:txBody>
      </p:sp>
      <p:sp>
        <p:nvSpPr>
          <p:cNvPr id="3" name="Text 1"/>
          <p:cNvSpPr/>
          <p:nvPr/>
        </p:nvSpPr>
        <p:spPr>
          <a:xfrm>
            <a:off x="468987" y="1204317"/>
            <a:ext cx="13692426" cy="643295"/>
          </a:xfrm>
          <a:prstGeom prst="rect">
            <a:avLst/>
          </a:prstGeom>
          <a:noFill/>
          <a:ln/>
        </p:spPr>
        <p:txBody>
          <a:bodyPr wrap="square" lIns="0" tIns="0" rIns="0" bIns="0" rtlCol="0" anchor="t"/>
          <a:lstStyle/>
          <a:p>
            <a:pPr marL="0" indent="0" algn="l">
              <a:lnSpc>
                <a:spcPts val="1650"/>
              </a:lnSpc>
              <a:buNone/>
            </a:pPr>
            <a:r>
              <a:rPr lang="en-US" sz="1050" b="1" dirty="0">
                <a:solidFill>
                  <a:srgbClr val="6237C8"/>
                </a:solidFill>
                <a:latin typeface="Inter" pitchFamily="34" charset="0"/>
                <a:ea typeface="Inter" pitchFamily="34" charset="-122"/>
                <a:cs typeface="Inter" pitchFamily="34" charset="-120"/>
              </a:rPr>
              <a:t># The goal is to make it clear </a:t>
            </a:r>
            <a:r>
              <a:rPr lang="en-US" sz="1050" dirty="0">
                <a:solidFill>
                  <a:srgbClr val="272525"/>
                </a:solidFill>
                <a:latin typeface="Inter" pitchFamily="34" charset="0"/>
                <a:ea typeface="Inter" pitchFamily="34" charset="-122"/>
                <a:cs typeface="Inter" pitchFamily="34" charset="-120"/>
              </a:rPr>
              <a:t>
I would like to discuss with you the macroeconomic issue: the factors and logic behind China's rapid economic growth over the past 40 </a:t>
            </a:r>
            <a:r>
              <a:rPr lang="en-US" sz="1050" dirty="0" err="1">
                <a:solidFill>
                  <a:srgbClr val="272525"/>
                </a:solidFill>
                <a:latin typeface="Inter" pitchFamily="34" charset="0"/>
                <a:ea typeface="Inter" pitchFamily="34" charset="-122"/>
                <a:cs typeface="Inter" pitchFamily="34" charset="-120"/>
              </a:rPr>
              <a:t>years.I'll</a:t>
            </a:r>
            <a:r>
              <a:rPr lang="en-US" sz="1050" dirty="0">
                <a:solidFill>
                  <a:srgbClr val="272525"/>
                </a:solidFill>
                <a:latin typeface="Inter" pitchFamily="34" charset="0"/>
                <a:ea typeface="Inter" pitchFamily="34" charset="-122"/>
                <a:cs typeface="Inter" pitchFamily="34" charset="-120"/>
              </a:rPr>
              <a:t> share with you pieces of my thinking first, and then, please share your views from a professional point of view</a:t>
            </a:r>
            <a:endParaRPr lang="en-US" sz="1050" dirty="0"/>
          </a:p>
        </p:txBody>
      </p:sp>
      <p:sp>
        <p:nvSpPr>
          <p:cNvPr id="4" name="Text 2"/>
          <p:cNvSpPr/>
          <p:nvPr/>
        </p:nvSpPr>
        <p:spPr>
          <a:xfrm>
            <a:off x="468987" y="1998345"/>
            <a:ext cx="13692426" cy="428863"/>
          </a:xfrm>
          <a:prstGeom prst="rect">
            <a:avLst/>
          </a:prstGeom>
          <a:noFill/>
          <a:ln/>
        </p:spPr>
        <p:txBody>
          <a:bodyPr wrap="square" lIns="0" tIns="0" rIns="0" bIns="0" rtlCol="0" anchor="t"/>
          <a:lstStyle/>
          <a:p>
            <a:pPr marL="0" indent="0" algn="l">
              <a:lnSpc>
                <a:spcPts val="1650"/>
              </a:lnSpc>
              <a:buNone/>
            </a:pPr>
            <a:r>
              <a:rPr lang="en-US" sz="1050" b="1" dirty="0">
                <a:solidFill>
                  <a:srgbClr val="6237C8"/>
                </a:solidFill>
                <a:latin typeface="Inter" pitchFamily="34" charset="0"/>
                <a:ea typeface="Inter" pitchFamily="34" charset="-122"/>
                <a:cs typeface="Inter" pitchFamily="34" charset="-120"/>
              </a:rPr>
              <a:t># Ask for clarity </a:t>
            </a:r>
            <a:r>
              <a:rPr lang="en-US" sz="1050" dirty="0">
                <a:solidFill>
                  <a:srgbClr val="272525"/>
                </a:solidFill>
                <a:latin typeface="Inter" pitchFamily="34" charset="0"/>
                <a:ea typeface="Inter" pitchFamily="34" charset="-122"/>
                <a:cs typeface="Inter" pitchFamily="34" charset="-120"/>
              </a:rPr>
              <a:t>
 Please note that we seek the truth in this discussion, and I don't need any kind of seconding or encouragement. So please maintain your role as a professional, rigorous, independent critical thinking, thoughtful expert. Of course, my statement of thinking pieces will be rather simple, and you can help me to add and expand on the premise that you agree with it</a:t>
            </a:r>
            <a:endParaRPr lang="en-US" sz="1050" dirty="0"/>
          </a:p>
        </p:txBody>
      </p:sp>
      <p:sp>
        <p:nvSpPr>
          <p:cNvPr id="5" name="Text 3"/>
          <p:cNvSpPr/>
          <p:nvPr/>
        </p:nvSpPr>
        <p:spPr>
          <a:xfrm>
            <a:off x="468987" y="2577941"/>
            <a:ext cx="13692426" cy="428863"/>
          </a:xfrm>
          <a:prstGeom prst="rect">
            <a:avLst/>
          </a:prstGeom>
          <a:noFill/>
          <a:ln/>
        </p:spPr>
        <p:txBody>
          <a:bodyPr wrap="square" lIns="0" tIns="0" rIns="0" bIns="0" rtlCol="0" anchor="t"/>
          <a:lstStyle/>
          <a:p>
            <a:pPr marL="0" indent="0" algn="l">
              <a:lnSpc>
                <a:spcPts val="1650"/>
              </a:lnSpc>
              <a:buNone/>
            </a:pPr>
            <a:endParaRPr lang="en-US" sz="1050" b="1" dirty="0">
              <a:solidFill>
                <a:srgbClr val="6237C8"/>
              </a:solidFill>
              <a:latin typeface="Inter" pitchFamily="34" charset="0"/>
              <a:ea typeface="Inter" pitchFamily="34" charset="-122"/>
              <a:cs typeface="Inter" pitchFamily="34" charset="-120"/>
            </a:endParaRPr>
          </a:p>
          <a:p>
            <a:pPr marL="0" indent="0" algn="l">
              <a:lnSpc>
                <a:spcPts val="1650"/>
              </a:lnSpc>
              <a:buNone/>
            </a:pPr>
            <a:r>
              <a:rPr lang="en-US" sz="1050" b="1" dirty="0">
                <a:solidFill>
                  <a:srgbClr val="6237C8"/>
                </a:solidFill>
                <a:latin typeface="Inter" pitchFamily="34" charset="0"/>
                <a:ea typeface="Inter" pitchFamily="34" charset="-122"/>
                <a:cs typeface="Inter" pitchFamily="34" charset="-120"/>
              </a:rPr>
              <a:t># Contextualize it </a:t>
            </a:r>
            <a:r>
              <a:rPr lang="en-US" sz="1050" dirty="0">
                <a:solidFill>
                  <a:srgbClr val="272525"/>
                </a:solidFill>
                <a:latin typeface="Inter" pitchFamily="34" charset="0"/>
                <a:ea typeface="Inter" pitchFamily="34" charset="-122"/>
                <a:cs typeface="Inter" pitchFamily="34" charset="-120"/>
              </a:rPr>
              <a:t>
Here are fragments of my thoughts on this topic:：</a:t>
            </a:r>
            <a:endParaRPr lang="en-US" sz="1050" dirty="0"/>
          </a:p>
        </p:txBody>
      </p:sp>
      <p:sp>
        <p:nvSpPr>
          <p:cNvPr id="6" name="Text 4"/>
          <p:cNvSpPr/>
          <p:nvPr/>
        </p:nvSpPr>
        <p:spPr>
          <a:xfrm>
            <a:off x="468987" y="3157538"/>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a:t>
            </a:r>
            <a:endParaRPr lang="en-US" sz="1050" dirty="0"/>
          </a:p>
        </p:txBody>
      </p:sp>
      <p:sp>
        <p:nvSpPr>
          <p:cNvPr id="7" name="Text 5"/>
          <p:cNvSpPr/>
          <p:nvPr/>
        </p:nvSpPr>
        <p:spPr>
          <a:xfrm>
            <a:off x="468987" y="3522702"/>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The underlying reasons for China's 40 years of rapid economic growth:</a:t>
            </a:r>
            <a:endParaRPr lang="en-US" sz="1050" dirty="0"/>
          </a:p>
        </p:txBody>
      </p:sp>
      <p:sp>
        <p:nvSpPr>
          <p:cNvPr id="8" name="Text 6"/>
          <p:cNvSpPr/>
          <p:nvPr/>
        </p:nvSpPr>
        <p:spPr>
          <a:xfrm>
            <a:off x="468987" y="3887867"/>
            <a:ext cx="13692426" cy="214432"/>
          </a:xfrm>
          <a:prstGeom prst="rect">
            <a:avLst/>
          </a:prstGeom>
          <a:noFill/>
          <a:ln/>
        </p:spPr>
        <p:txBody>
          <a:bodyPr wrap="none" lIns="0" tIns="0" rIns="0" bIns="0" rtlCol="0" anchor="t"/>
          <a:lstStyle/>
          <a:p>
            <a:pPr marL="342900" indent="-342900" algn="l">
              <a:lnSpc>
                <a:spcPts val="1650"/>
              </a:lnSpc>
              <a:buSzPct val="100000"/>
              <a:buFont typeface="+mj-lt"/>
              <a:buAutoNum type="arabicPeriod"/>
            </a:pPr>
            <a:r>
              <a:rPr lang="en-US" sz="1050" dirty="0">
                <a:solidFill>
                  <a:srgbClr val="272525"/>
                </a:solidFill>
                <a:latin typeface="Inter" pitchFamily="34" charset="0"/>
                <a:ea typeface="Inter" pitchFamily="34" charset="-122"/>
                <a:cs typeface="Inter" pitchFamily="34" charset="-120"/>
              </a:rPr>
              <a:t>Population. Labor Dividend</a:t>
            </a:r>
            <a:endParaRPr lang="en-US" sz="1050" dirty="0"/>
          </a:p>
        </p:txBody>
      </p:sp>
      <p:sp>
        <p:nvSpPr>
          <p:cNvPr id="9" name="Text 7"/>
          <p:cNvSpPr/>
          <p:nvPr/>
        </p:nvSpPr>
        <p:spPr>
          <a:xfrm>
            <a:off x="468987" y="4253032"/>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2. Entrepreneurs. Entrepreneurs are the “innovation unit” of society, and several generations of entrepreneurs have emerged since China's reform and opening up, </a:t>
            </a:r>
          </a:p>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shaping private enterprises, which are the main force for innovation, economic development and employment.</a:t>
            </a:r>
            <a:endParaRPr lang="en-US" sz="1050" dirty="0"/>
          </a:p>
        </p:txBody>
      </p:sp>
      <p:sp>
        <p:nvSpPr>
          <p:cNvPr id="10" name="Text 8"/>
          <p:cNvSpPr/>
          <p:nvPr/>
        </p:nvSpPr>
        <p:spPr>
          <a:xfrm>
            <a:off x="468987" y="4725412"/>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3. External supply and demand dividend. China's accession to the WTO and its emergence as the world's factory</a:t>
            </a:r>
            <a:endParaRPr lang="en-US" sz="1050" dirty="0"/>
          </a:p>
        </p:txBody>
      </p:sp>
      <p:sp>
        <p:nvSpPr>
          <p:cNvPr id="11" name="Text 9"/>
          <p:cNvSpPr/>
          <p:nvPr/>
        </p:nvSpPr>
        <p:spPr>
          <a:xfrm>
            <a:off x="468987" y="4983361"/>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4. Sufficient funds. Whether it's selling land (real estate sector) or raising debt (high debt/GDP ratio), it gives the economy plenty of money for development.</a:t>
            </a:r>
            <a:endParaRPr lang="en-US" sz="1050" dirty="0"/>
          </a:p>
        </p:txBody>
      </p:sp>
      <p:sp>
        <p:nvSpPr>
          <p:cNvPr id="12" name="Text 10"/>
          <p:cNvSpPr/>
          <p:nvPr/>
        </p:nvSpPr>
        <p:spPr>
          <a:xfrm>
            <a:off x="468987" y="5348526"/>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5. Level of infrastructure. Influenced by (4), infrastructure is fast, high level and updated (of course the other side is wasteful and high debt). </a:t>
            </a:r>
          </a:p>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For example, mobile payment, for example, logistics, for example, high-speed rail, for example, 5G.</a:t>
            </a:r>
            <a:endParaRPr lang="en-US" sz="1050" dirty="0"/>
          </a:p>
        </p:txBody>
      </p:sp>
      <p:sp>
        <p:nvSpPr>
          <p:cNvPr id="13" name="Text 11"/>
          <p:cNvSpPr/>
          <p:nvPr/>
        </p:nvSpPr>
        <p:spPr>
          <a:xfrm>
            <a:off x="468987" y="5820906"/>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6. External technology dividend. Under the premise of openness, the West's 200-300 years of technological accumulation has become a “reserve power pool” for China's rapid development, </a:t>
            </a:r>
          </a:p>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because there is a benchmark in front, it is always easier to chase and copy.</a:t>
            </a:r>
            <a:endParaRPr lang="en-US" sz="1050" dirty="0"/>
          </a:p>
        </p:txBody>
      </p:sp>
      <p:sp>
        <p:nvSpPr>
          <p:cNvPr id="14" name="Text 12"/>
          <p:cNvSpPr/>
          <p:nvPr/>
        </p:nvSpPr>
        <p:spPr>
          <a:xfrm>
            <a:off x="468987" y="6261438"/>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7. Two waves of era dividend: Internet and mobile Internet</a:t>
            </a:r>
            <a:endParaRPr lang="en-US" sz="1050" dirty="0"/>
          </a:p>
        </p:txBody>
      </p:sp>
      <p:sp>
        <p:nvSpPr>
          <p:cNvPr id="15" name="Text 13"/>
          <p:cNvSpPr/>
          <p:nvPr/>
        </p:nvSpPr>
        <p:spPr>
          <a:xfrm>
            <a:off x="468987" y="6487538"/>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8. GDP is the only KPI for all regions in China, and there is fierce competition among them to catch up.</a:t>
            </a:r>
            <a:endParaRPr lang="en-US" sz="1050" dirty="0"/>
          </a:p>
        </p:txBody>
      </p:sp>
      <p:sp>
        <p:nvSpPr>
          <p:cNvPr id="16" name="Text 14"/>
          <p:cNvSpPr/>
          <p:nvPr/>
        </p:nvSpPr>
        <p:spPr>
          <a:xfrm>
            <a:off x="468987" y="6809184"/>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a:t>
            </a:r>
            <a:endParaRPr lang="en-US" sz="1050" dirty="0"/>
          </a:p>
        </p:txBody>
      </p:sp>
      <p:sp>
        <p:nvSpPr>
          <p:cNvPr id="17" name="Text 15"/>
          <p:cNvSpPr/>
          <p:nvPr/>
        </p:nvSpPr>
        <p:spPr>
          <a:xfrm>
            <a:off x="468987" y="7174349"/>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These factors, weighted differently, may be causally related to each other and not at a logical level, and there may also be omissions or “low relevance factors mistakenly included”</a:t>
            </a:r>
            <a:endParaRPr lang="en-US" sz="1050" dirty="0"/>
          </a:p>
        </p:txBody>
      </p:sp>
      <p:sp>
        <p:nvSpPr>
          <p:cNvPr id="18" name="Text 16"/>
          <p:cNvSpPr/>
          <p:nvPr/>
        </p:nvSpPr>
        <p:spPr>
          <a:xfrm>
            <a:off x="468987" y="7539514"/>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Please help me organize and analyze it, and then we'll discuss it further based on your analysis</a:t>
            </a:r>
            <a:endParaRPr lang="en-US" sz="10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3790" y="1609963"/>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Help me with the BLM model.</a:t>
            </a:r>
            <a:endParaRPr lang="en-US" sz="4900" dirty="0"/>
          </a:p>
        </p:txBody>
      </p:sp>
      <p:sp>
        <p:nvSpPr>
          <p:cNvPr id="3" name="Text 1"/>
          <p:cNvSpPr/>
          <p:nvPr/>
        </p:nvSpPr>
        <p:spPr>
          <a:xfrm>
            <a:off x="793790" y="2843213"/>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 Contextualization </a:t>
            </a:r>
            <a:r>
              <a:rPr lang="en-US" sz="1750" dirty="0">
                <a:solidFill>
                  <a:srgbClr val="272525"/>
                </a:solidFill>
                <a:latin typeface="Inter" pitchFamily="34" charset="0"/>
                <a:ea typeface="Inter" pitchFamily="34" charset="-122"/>
                <a:cs typeface="Inter" pitchFamily="34" charset="-120"/>
              </a:rPr>
              <a:t>
I'm the head of operations for an online education company and I'm learning the Business Leadership Model to improve my strategic capabilities .In the Business Leadership Model (BLM), there are three value propositions:</a:t>
            </a:r>
            <a:endParaRPr lang="en-US" sz="1750" dirty="0"/>
          </a:p>
        </p:txBody>
      </p:sp>
      <p:sp>
        <p:nvSpPr>
          <p:cNvPr id="4" name="Text 2"/>
          <p:cNvSpPr/>
          <p:nvPr/>
        </p:nvSpPr>
        <p:spPr>
          <a:xfrm>
            <a:off x="793790" y="418707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 Product Leadership</a:t>
            </a:r>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2. Operational Excellence</a:t>
            </a:r>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3. User intimacy</a:t>
            </a:r>
            <a:endParaRPr lang="en-US" sz="1750" dirty="0"/>
          </a:p>
        </p:txBody>
      </p:sp>
      <p:sp>
        <p:nvSpPr>
          <p:cNvPr id="5" name="Text 3"/>
          <p:cNvSpPr/>
          <p:nvPr/>
        </p:nvSpPr>
        <p:spPr>
          <a:xfrm>
            <a:off x="793790" y="5530929"/>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 The goal is to make it clear </a:t>
            </a:r>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Please help me explain these three propositions in </a:t>
            </a:r>
            <a:r>
              <a:rPr lang="en-US" sz="1750" dirty="0" err="1">
                <a:solidFill>
                  <a:srgbClr val="272525"/>
                </a:solidFill>
                <a:latin typeface="Inter" pitchFamily="34" charset="0"/>
                <a:ea typeface="Inter" pitchFamily="34" charset="-122"/>
                <a:cs typeface="Inter" pitchFamily="34" charset="-120"/>
              </a:rPr>
              <a:t>depthAnd</a:t>
            </a:r>
            <a:r>
              <a:rPr lang="en-US" sz="1750" dirty="0">
                <a:solidFill>
                  <a:srgbClr val="272525"/>
                </a:solidFill>
                <a:latin typeface="Inter" pitchFamily="34" charset="0"/>
                <a:ea typeface="Inter" pitchFamily="34" charset="-122"/>
                <a:cs typeface="Inter" pitchFamily="34" charset="-120"/>
              </a:rPr>
              <a:t> help me analyze, what are the main value propositions of New Oriental and Scholastic (Good Future), respectively?</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447199" y="456962"/>
            <a:ext cx="3514130" cy="439341"/>
          </a:xfrm>
          <a:prstGeom prst="rect">
            <a:avLst/>
          </a:prstGeom>
          <a:noFill/>
          <a:ln/>
        </p:spPr>
        <p:txBody>
          <a:bodyPr wrap="none" lIns="0" tIns="0" rIns="0" bIns="0" rtlCol="0" anchor="t"/>
          <a:lstStyle/>
          <a:p>
            <a:pPr marL="0" indent="0" algn="l">
              <a:lnSpc>
                <a:spcPts val="3450"/>
              </a:lnSpc>
              <a:buNone/>
            </a:pPr>
            <a:r>
              <a:rPr lang="en-US" sz="2750" b="1" dirty="0">
                <a:solidFill>
                  <a:srgbClr val="F95F88"/>
                </a:solidFill>
                <a:latin typeface="Arial" panose="020B0604020202020204" pitchFamily="34" charset="0"/>
                <a:ea typeface="Petrona Bold" pitchFamily="34" charset="-122"/>
                <a:cs typeface="Arial" panose="020B0604020202020204" pitchFamily="34" charset="0"/>
              </a:rPr>
              <a:t>Analyzing the track</a:t>
            </a:r>
            <a:endParaRPr lang="en-US" sz="2750" dirty="0"/>
          </a:p>
        </p:txBody>
      </p:sp>
      <p:sp>
        <p:nvSpPr>
          <p:cNvPr id="3" name="Text 1"/>
          <p:cNvSpPr/>
          <p:nvPr/>
        </p:nvSpPr>
        <p:spPr>
          <a:xfrm>
            <a:off x="447198" y="1103174"/>
            <a:ext cx="13736003" cy="612934"/>
          </a:xfrm>
          <a:prstGeom prst="rect">
            <a:avLst/>
          </a:prstGeom>
          <a:noFill/>
          <a:ln/>
        </p:spPr>
        <p:txBody>
          <a:bodyPr wrap="square" lIns="0" tIns="0" rIns="0" bIns="0" rtlCol="0" anchor="t"/>
          <a:lstStyle/>
          <a:p>
            <a:pPr marL="0" indent="0" algn="l">
              <a:lnSpc>
                <a:spcPts val="1600"/>
              </a:lnSpc>
              <a:buNone/>
            </a:pPr>
            <a:r>
              <a:rPr lang="en-US" b="1" dirty="0">
                <a:solidFill>
                  <a:srgbClr val="6237C8"/>
                </a:solidFill>
                <a:latin typeface="Inter" pitchFamily="34" charset="0"/>
                <a:ea typeface="Inter" pitchFamily="34" charset="-122"/>
                <a:cs typeface="Inter" pitchFamily="34" charset="-120"/>
              </a:rPr>
              <a:t># Contextualize it </a:t>
            </a:r>
            <a:br>
              <a:rPr lang="en-US" b="1" dirty="0">
                <a:solidFill>
                  <a:srgbClr val="6237C8"/>
                </a:solidFill>
                <a:latin typeface="Inter" pitchFamily="34" charset="0"/>
                <a:ea typeface="Inter" pitchFamily="34" charset="-122"/>
                <a:cs typeface="Inter" pitchFamily="34" charset="-120"/>
              </a:rPr>
            </a:br>
            <a:r>
              <a:rPr lang="en-US" dirty="0">
                <a:solidFill>
                  <a:srgbClr val="272525"/>
                </a:solidFill>
                <a:latin typeface="Inter" pitchFamily="34" charset="0"/>
                <a:ea typeface="Inter" pitchFamily="34" charset="-122"/>
                <a:cs typeface="Inter" pitchFamily="34" charset="-120"/>
              </a:rPr>
              <a:t>
</a:t>
            </a:r>
            <a:r>
              <a:rPr lang="en-US" sz="1400" dirty="0">
                <a:solidFill>
                  <a:srgbClr val="272525"/>
                </a:solidFill>
                <a:latin typeface="Inter" pitchFamily="34" charset="0"/>
                <a:ea typeface="Inter" pitchFamily="34" charset="-122"/>
                <a:cs typeface="Inter" pitchFamily="34" charset="-120"/>
              </a:rPr>
              <a:t>I am the head of an online education company, my main business has two: the first is the children's English track: using real teachers to teach non-native English-speaking teenagers around the world to learn English, mainly oral, using the online one-to-one model The second is the children's programming track: using real teachers to teach the world's teenage users to learn the basics of programming, from Python to C + + +, using online 1 to 6 small group classes model Both business lines are currently growing well, both of them have $100 million + revenue respectively. The second is the children's programming track: using real teachers to teach young people around the world basic programming, from Python to C++, using the online 1 to 6 small classroom model Both business lines are doing well, with $100 million + revenue each.</a:t>
            </a:r>
            <a:endParaRPr lang="en-US" sz="1400" dirty="0"/>
          </a:p>
        </p:txBody>
      </p:sp>
      <p:sp>
        <p:nvSpPr>
          <p:cNvPr id="4" name="Text 2"/>
          <p:cNvSpPr/>
          <p:nvPr/>
        </p:nvSpPr>
        <p:spPr>
          <a:xfrm>
            <a:off x="447199" y="3124557"/>
            <a:ext cx="13736003" cy="612934"/>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#MyQuestion: Moving into the age of AI, education is bound to be reinvented. I'm thinking about a few key questions: As the basic capabilities of AI tools such as </a:t>
            </a:r>
            <a:r>
              <a:rPr lang="en-US" sz="1400" dirty="0" err="1">
                <a:solidFill>
                  <a:srgbClr val="272525"/>
                </a:solidFill>
                <a:latin typeface="Inter" pitchFamily="34" charset="0"/>
                <a:ea typeface="Inter" pitchFamily="34" charset="-122"/>
                <a:cs typeface="Inter" pitchFamily="34" charset="-120"/>
              </a:rPr>
              <a:t>ChatGpt</a:t>
            </a:r>
            <a:r>
              <a:rPr lang="en-US" sz="1400" dirty="0">
                <a:solidFill>
                  <a:srgbClr val="272525"/>
                </a:solidFill>
                <a:latin typeface="Inter" pitchFamily="34" charset="0"/>
                <a:ea typeface="Inter" pitchFamily="34" charset="-122"/>
                <a:cs typeface="Inter" pitchFamily="34" charset="-120"/>
              </a:rPr>
              <a:t>, Claude, and Gemini continue to improve, as well as their multimodal capabilities continue to improve, and as the capabilities of the derived AI Coding programming tools such as Cursor and Devin continue to improve, will skills such as English and children's programming no longer need to be learned? skills like English and programming for kids? Or do they not need to be learned in the traditional way (i.e. the way they are taught in my business now)? What is the relationship between learning AI and learning English and programming? What is the relationship between the ability to use AI tools and the ability to speak English and program? Will the skill of using AI become a “mother skill” that dominates all other skills and even subject knowledge?</a:t>
            </a:r>
            <a:endParaRPr lang="en-US" sz="1400" dirty="0"/>
          </a:p>
        </p:txBody>
      </p:sp>
      <p:sp>
        <p:nvSpPr>
          <p:cNvPr id="5" name="Text 3"/>
          <p:cNvSpPr/>
          <p:nvPr/>
        </p:nvSpPr>
        <p:spPr>
          <a:xfrm>
            <a:off x="447197" y="5280957"/>
            <a:ext cx="13736003" cy="408623"/>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For this series of problems, I have two conflicting thoughts: (1) skilled use of AI, this skill will become the “mother skill”, the mother skill to dominate other skills. With the mother skill, knowledge can be outsourced, skills can be plug-ins, the leverage of this skill is huge, the ROI of learning it and other skills can not be compared, and with the rapid increase in the ability of AI, it is as the mother skill of human beings more and more weight, it will become the future of the core skills that everyone has to learn. (2) English, programming, and AI, before the arrival of the AGI, will become the core skills of the new era of human beings. “The Iron Triangle of Core Literacy for the New Era People” Regarding this one thought, I'll paste a few paragraphs of my {{thinking fragments}} and ask you to understand it completely:.</a:t>
            </a:r>
            <a:endParaRPr lang="en-US" sz="1400" dirty="0"/>
          </a:p>
        </p:txBody>
      </p:sp>
      <p:sp>
        <p:nvSpPr>
          <p:cNvPr id="6" name="Text 4"/>
          <p:cNvSpPr/>
          <p:nvPr/>
        </p:nvSpPr>
        <p:spPr>
          <a:xfrm>
            <a:off x="459899" y="3217426"/>
            <a:ext cx="13736003" cy="204311"/>
          </a:xfrm>
          <a:prstGeom prst="rect">
            <a:avLst/>
          </a:prstGeom>
          <a:noFill/>
          <a:ln/>
        </p:spPr>
        <p:txBody>
          <a:bodyPr wrap="none" lIns="0" tIns="0" rIns="0" bIns="0" rtlCol="0" anchor="t"/>
          <a:lstStyle/>
          <a:p>
            <a:pPr marL="0" indent="0" algn="l">
              <a:lnSpc>
                <a:spcPts val="1600"/>
              </a:lnSpc>
              <a:buNone/>
            </a:pPr>
            <a:endParaRPr lang="en-US" sz="1000" dirty="0"/>
          </a:p>
        </p:txBody>
      </p:sp>
      <p:sp>
        <p:nvSpPr>
          <p:cNvPr id="7" name="Text 5"/>
          <p:cNvSpPr/>
          <p:nvPr/>
        </p:nvSpPr>
        <p:spPr>
          <a:xfrm>
            <a:off x="447199" y="3536633"/>
            <a:ext cx="13736003" cy="185737"/>
          </a:xfrm>
          <a:prstGeom prst="rect">
            <a:avLst/>
          </a:prstGeom>
          <a:noFill/>
          <a:ln/>
        </p:spPr>
        <p:txBody>
          <a:bodyPr wrap="none" lIns="0" tIns="0" rIns="0" bIns="0" rtlCol="0" anchor="t"/>
          <a:lstStyle/>
          <a:p>
            <a:pPr marL="342900" indent="-342900" algn="l">
              <a:lnSpc>
                <a:spcPts val="1600"/>
              </a:lnSpc>
              <a:buSzPct val="100000"/>
              <a:buFont typeface="+mj-lt"/>
              <a:buAutoNum type="arabicPeriod"/>
            </a:pPr>
            <a:endParaRPr lang="en-US" sz="1000" dirty="0"/>
          </a:p>
        </p:txBody>
      </p:sp>
      <p:sp>
        <p:nvSpPr>
          <p:cNvPr id="9" name="Text 7"/>
          <p:cNvSpPr/>
          <p:nvPr/>
        </p:nvSpPr>
        <p:spPr>
          <a:xfrm>
            <a:off x="447199" y="4471988"/>
            <a:ext cx="13736003" cy="204311"/>
          </a:xfrm>
          <a:prstGeom prst="rect">
            <a:avLst/>
          </a:prstGeom>
          <a:noFill/>
          <a:ln/>
        </p:spPr>
        <p:txBody>
          <a:bodyPr wrap="none" lIns="0" tIns="0" rIns="0" bIns="0" rtlCol="0" anchor="t"/>
          <a:lstStyle/>
          <a:p>
            <a:pPr marL="342900" indent="-342900" algn="l">
              <a:lnSpc>
                <a:spcPts val="1600"/>
              </a:lnSpc>
              <a:buSzPct val="100000"/>
              <a:buFont typeface="+mj-lt"/>
              <a:buAutoNum type="arabicPeriod" startAt="3"/>
            </a:pPr>
            <a:endParaRPr lang="en-US" sz="1000" dirty="0"/>
          </a:p>
        </p:txBody>
      </p:sp>
      <p:sp>
        <p:nvSpPr>
          <p:cNvPr id="10" name="Text 8"/>
          <p:cNvSpPr/>
          <p:nvPr/>
        </p:nvSpPr>
        <p:spPr>
          <a:xfrm>
            <a:off x="447199" y="4720947"/>
            <a:ext cx="13736003" cy="204311"/>
          </a:xfrm>
          <a:prstGeom prst="rect">
            <a:avLst/>
          </a:prstGeom>
          <a:noFill/>
          <a:ln/>
        </p:spPr>
        <p:txBody>
          <a:bodyPr wrap="none" lIns="0" tIns="0" rIns="0" bIns="0" rtlCol="0" anchor="t"/>
          <a:lstStyle/>
          <a:p>
            <a:pPr marL="685800" lvl="1" indent="-342900" algn="l">
              <a:lnSpc>
                <a:spcPts val="1600"/>
              </a:lnSpc>
              <a:buSzPct val="100000"/>
              <a:buFont typeface="+mj-lt"/>
              <a:buAutoNum type="arabicPeriod"/>
            </a:pPr>
            <a:endParaRPr lang="en-US" sz="1000" dirty="0"/>
          </a:p>
        </p:txBody>
      </p:sp>
      <p:sp>
        <p:nvSpPr>
          <p:cNvPr id="11" name="Text 9"/>
          <p:cNvSpPr/>
          <p:nvPr/>
        </p:nvSpPr>
        <p:spPr>
          <a:xfrm>
            <a:off x="447199" y="4969907"/>
            <a:ext cx="13736003" cy="204311"/>
          </a:xfrm>
          <a:prstGeom prst="rect">
            <a:avLst/>
          </a:prstGeom>
          <a:noFill/>
          <a:ln/>
        </p:spPr>
        <p:txBody>
          <a:bodyPr wrap="none" lIns="0" tIns="0" rIns="0" bIns="0" rtlCol="0" anchor="t"/>
          <a:lstStyle/>
          <a:p>
            <a:pPr marL="685800" lvl="1" indent="-342900" algn="l">
              <a:lnSpc>
                <a:spcPts val="1600"/>
              </a:lnSpc>
              <a:buSzPct val="100000"/>
              <a:buFont typeface="+mj-lt"/>
              <a:buAutoNum type="arabicPeriod" startAt="2"/>
            </a:pPr>
            <a:endParaRPr lang="en-US" sz="1000" dirty="0"/>
          </a:p>
        </p:txBody>
      </p:sp>
      <p:sp>
        <p:nvSpPr>
          <p:cNvPr id="13" name="Text 11"/>
          <p:cNvSpPr/>
          <p:nvPr/>
        </p:nvSpPr>
        <p:spPr>
          <a:xfrm>
            <a:off x="447199" y="5467826"/>
            <a:ext cx="13736003" cy="204311"/>
          </a:xfrm>
          <a:prstGeom prst="rect">
            <a:avLst/>
          </a:prstGeom>
          <a:noFill/>
          <a:ln/>
        </p:spPr>
        <p:txBody>
          <a:bodyPr wrap="none" lIns="0" tIns="0" rIns="0" bIns="0" rtlCol="0" anchor="t"/>
          <a:lstStyle/>
          <a:p>
            <a:pPr marL="685800" lvl="2" algn="l">
              <a:lnSpc>
                <a:spcPts val="1600"/>
              </a:lnSpc>
              <a:buSzPct val="100000"/>
            </a:pPr>
            <a:endParaRPr lang="en-US" sz="1000" dirty="0"/>
          </a:p>
        </p:txBody>
      </p:sp>
      <p:sp>
        <p:nvSpPr>
          <p:cNvPr id="15" name="Text 13"/>
          <p:cNvSpPr/>
          <p:nvPr/>
        </p:nvSpPr>
        <p:spPr>
          <a:xfrm>
            <a:off x="447199" y="5965746"/>
            <a:ext cx="13736003" cy="204311"/>
          </a:xfrm>
          <a:prstGeom prst="rect">
            <a:avLst/>
          </a:prstGeom>
          <a:noFill/>
          <a:ln/>
        </p:spPr>
        <p:txBody>
          <a:bodyPr wrap="none" lIns="0" tIns="0" rIns="0" bIns="0" rtlCol="0" anchor="t"/>
          <a:lstStyle/>
          <a:p>
            <a:pPr marL="1028700" lvl="2" indent="-342900" algn="l">
              <a:lnSpc>
                <a:spcPts val="1600"/>
              </a:lnSpc>
              <a:buSzPct val="100000"/>
              <a:buFont typeface="+mj-lt"/>
              <a:buAutoNum type="arabicPeriod"/>
            </a:pPr>
            <a:endParaRPr lang="en-US" sz="1000" dirty="0"/>
          </a:p>
        </p:txBody>
      </p:sp>
      <p:sp>
        <p:nvSpPr>
          <p:cNvPr id="16" name="Text 14"/>
          <p:cNvSpPr/>
          <p:nvPr/>
        </p:nvSpPr>
        <p:spPr>
          <a:xfrm>
            <a:off x="447199" y="6214705"/>
            <a:ext cx="13736003" cy="204311"/>
          </a:xfrm>
          <a:prstGeom prst="rect">
            <a:avLst/>
          </a:prstGeom>
          <a:noFill/>
          <a:ln/>
        </p:spPr>
        <p:txBody>
          <a:bodyPr wrap="none" lIns="0" tIns="0" rIns="0" bIns="0" rtlCol="0" anchor="t"/>
          <a:lstStyle/>
          <a:p>
            <a:pPr marL="1028700" lvl="2" indent="-342900" algn="l">
              <a:lnSpc>
                <a:spcPts val="1600"/>
              </a:lnSpc>
              <a:buSzPct val="100000"/>
              <a:buFont typeface="+mj-lt"/>
              <a:buAutoNum type="arabicPeriod" startAt="2"/>
            </a:pPr>
            <a:endParaRPr lang="en-US" sz="1000" dirty="0"/>
          </a:p>
        </p:txBody>
      </p:sp>
      <p:sp>
        <p:nvSpPr>
          <p:cNvPr id="17" name="Text 15"/>
          <p:cNvSpPr/>
          <p:nvPr/>
        </p:nvSpPr>
        <p:spPr>
          <a:xfrm>
            <a:off x="447199" y="6463665"/>
            <a:ext cx="13736003" cy="204311"/>
          </a:xfrm>
          <a:prstGeom prst="rect">
            <a:avLst/>
          </a:prstGeom>
          <a:noFill/>
          <a:ln/>
        </p:spPr>
        <p:txBody>
          <a:bodyPr wrap="none" lIns="0" tIns="0" rIns="0" bIns="0" rtlCol="0" anchor="t"/>
          <a:lstStyle/>
          <a:p>
            <a:pPr marL="1371600" lvl="3" indent="-342900" algn="l">
              <a:lnSpc>
                <a:spcPts val="1600"/>
              </a:lnSpc>
              <a:buSzPct val="100000"/>
              <a:buFont typeface="+mj-lt"/>
              <a:buAutoNum type="arabicPeriod"/>
            </a:pPr>
            <a:endParaRPr lang="en-US" sz="1000" dirty="0"/>
          </a:p>
        </p:txBody>
      </p:sp>
      <p:sp>
        <p:nvSpPr>
          <p:cNvPr id="18" name="Text 16"/>
          <p:cNvSpPr/>
          <p:nvPr/>
        </p:nvSpPr>
        <p:spPr>
          <a:xfrm>
            <a:off x="447199" y="6811685"/>
            <a:ext cx="13736003" cy="408623"/>
          </a:xfrm>
          <a:prstGeom prst="rect">
            <a:avLst/>
          </a:prstGeom>
          <a:noFill/>
          <a:ln/>
        </p:spPr>
        <p:txBody>
          <a:bodyPr wrap="square" lIns="0" tIns="0" rIns="0" bIns="0" rtlCol="0" anchor="t"/>
          <a:lstStyle/>
          <a:p>
            <a:pPr marL="0" indent="0" algn="l">
              <a:lnSpc>
                <a:spcPts val="1600"/>
              </a:lnSpc>
              <a:buNone/>
            </a:pPr>
            <a:endParaRPr lang="en-US" sz="1000" dirty="0"/>
          </a:p>
        </p:txBody>
      </p:sp>
      <p:sp>
        <p:nvSpPr>
          <p:cNvPr id="19" name="Text 17"/>
          <p:cNvSpPr/>
          <p:nvPr/>
        </p:nvSpPr>
        <p:spPr>
          <a:xfrm>
            <a:off x="447199" y="7364016"/>
            <a:ext cx="13736003" cy="408623"/>
          </a:xfrm>
          <a:prstGeom prst="rect">
            <a:avLst/>
          </a:prstGeom>
          <a:noFill/>
          <a:ln/>
        </p:spPr>
        <p:txBody>
          <a:bodyPr wrap="square" lIns="0" tIns="0" rIns="0" bIns="0" rtlCol="0" anchor="t"/>
          <a:lstStyle/>
          <a:p>
            <a:pPr marL="0" indent="0" algn="l">
              <a:lnSpc>
                <a:spcPts val="1600"/>
              </a:lnSpc>
              <a:buNone/>
            </a:pPr>
            <a:endParaRPr lang="en-US" sz="1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FAE34B-B93A-4450-915F-1B3030F010A3}"/>
              </a:ext>
            </a:extLst>
          </p:cNvPr>
          <p:cNvSpPr txBox="1"/>
          <p:nvPr/>
        </p:nvSpPr>
        <p:spPr>
          <a:xfrm>
            <a:off x="487680" y="343977"/>
            <a:ext cx="7315200" cy="302647"/>
          </a:xfrm>
          <a:prstGeom prst="rect">
            <a:avLst/>
          </a:prstGeom>
          <a:noFill/>
        </p:spPr>
        <p:txBody>
          <a:bodyPr wrap="square">
            <a:spAutoFit/>
          </a:bodyPr>
          <a:lstStyle/>
          <a:p>
            <a:pPr marL="0" indent="0" algn="l">
              <a:lnSpc>
                <a:spcPts val="1600"/>
              </a:lnSpc>
              <a:buNone/>
            </a:pPr>
            <a:r>
              <a:rPr lang="en-US" sz="1600" b="1" dirty="0">
                <a:solidFill>
                  <a:srgbClr val="272525"/>
                </a:solidFill>
                <a:latin typeface="Inter" pitchFamily="34" charset="0"/>
                <a:ea typeface="Inter" pitchFamily="34" charset="-122"/>
                <a:cs typeface="Inter" pitchFamily="34" charset="-120"/>
              </a:rPr>
              <a:t>{{ Coding Discussion of the relationship with AI ：</a:t>
            </a:r>
            <a:endParaRPr lang="en-US" sz="1600" b="1" dirty="0"/>
          </a:p>
        </p:txBody>
      </p:sp>
      <p:sp>
        <p:nvSpPr>
          <p:cNvPr id="5" name="TextBox 4">
            <a:extLst>
              <a:ext uri="{FF2B5EF4-FFF2-40B4-BE49-F238E27FC236}">
                <a16:creationId xmlns:a16="http://schemas.microsoft.com/office/drawing/2014/main" id="{66D79C65-21B6-47ED-8224-AF3BC0FE34CC}"/>
              </a:ext>
            </a:extLst>
          </p:cNvPr>
          <p:cNvSpPr txBox="1"/>
          <p:nvPr/>
        </p:nvSpPr>
        <p:spPr>
          <a:xfrm>
            <a:off x="-2152650" y="707143"/>
            <a:ext cx="14801850" cy="491225"/>
          </a:xfrm>
          <a:prstGeom prst="rect">
            <a:avLst/>
          </a:prstGeom>
          <a:noFill/>
        </p:spPr>
        <p:txBody>
          <a:bodyPr wrap="square">
            <a:spAutoFit/>
          </a:bodyPr>
          <a:lstStyle/>
          <a:p>
            <a:pPr lvl="8">
              <a:lnSpc>
                <a:spcPts val="1600"/>
              </a:lnSpc>
              <a:buSzPct val="100000"/>
            </a:pPr>
            <a:r>
              <a:rPr lang="en-US" sz="1200" dirty="0">
                <a:solidFill>
                  <a:srgbClr val="272525"/>
                </a:solidFill>
                <a:latin typeface="Inter" pitchFamily="34" charset="0"/>
                <a:ea typeface="Inter" pitchFamily="34" charset="-122"/>
                <a:cs typeface="Inter" pitchFamily="34" charset="-120"/>
              </a:rPr>
              <a:t>1. AI coding Rise, but no coding foundation at all, directly with AI coding, the process is painful, poor experience and ROI (and my own experience in line). So, learning the fundamentals of coding, and learning AI, do not conflict, it is the relationship between A first promote B, B then pull up A</a:t>
            </a:r>
            <a:endParaRPr lang="en-US" sz="1200" dirty="0"/>
          </a:p>
        </p:txBody>
      </p:sp>
      <p:sp>
        <p:nvSpPr>
          <p:cNvPr id="7" name="TextBox 6">
            <a:extLst>
              <a:ext uri="{FF2B5EF4-FFF2-40B4-BE49-F238E27FC236}">
                <a16:creationId xmlns:a16="http://schemas.microsoft.com/office/drawing/2014/main" id="{C15FE9E0-8AA8-48EF-B4A4-846CE55DAAE5}"/>
              </a:ext>
            </a:extLst>
          </p:cNvPr>
          <p:cNvSpPr txBox="1"/>
          <p:nvPr/>
        </p:nvSpPr>
        <p:spPr>
          <a:xfrm>
            <a:off x="1520824" y="1339992"/>
            <a:ext cx="12306300" cy="1311962"/>
          </a:xfrm>
          <a:prstGeom prst="rect">
            <a:avLst/>
          </a:prstGeom>
          <a:noFill/>
        </p:spPr>
        <p:txBody>
          <a:bodyPr wrap="square">
            <a:spAutoFit/>
          </a:bodyPr>
          <a:lstStyle/>
          <a:p>
            <a:pPr marL="342900" indent="-342900" algn="l">
              <a:lnSpc>
                <a:spcPts val="1600"/>
              </a:lnSpc>
              <a:buSzPct val="100000"/>
              <a:buFont typeface="+mj-lt"/>
              <a:buAutoNum type="arabicPeriod" startAt="2"/>
            </a:pPr>
            <a:r>
              <a:rPr lang="en-US" sz="1200" dirty="0">
                <a:solidFill>
                  <a:srgbClr val="272525"/>
                </a:solidFill>
                <a:latin typeface="Inter" pitchFamily="34" charset="0"/>
                <a:ea typeface="Inter" pitchFamily="34" charset="-122"/>
                <a:cs typeface="Inter" pitchFamily="34" charset="-120"/>
              </a:rPr>
              <a:t>The 6 LEVELS of AI capability, L1L2, cue words, intelligences, probability will be collapsed by the AI itself, similar to the foolproof mode of digital camera. L3L4, workflow, automation, probability is that it will become an essential skill for all working people, similar to today's excel and PPT capabilities. l5 will be a watershed, i.e., non-technical people programming with AI, and the spectrum of L5 will be very, very wide, probably several times wider than the total spectrum of both L1~L4. Corollary 1: Learning programming fundamentals (in order to really enter L5) is the “most important hidden barrier to entry” for AI capability. Corollary 2: The development of AI coding will not cannibalize coding capability, but rather form 2 relationships (1) Coding fundamentals are necessary for AI to really enter the deep water of productivity. (2) AI technology greatly reduces the difficulty of learning coding (AI itself is the teacher).</a:t>
            </a:r>
            <a:endParaRPr lang="en-US" sz="1200" dirty="0"/>
          </a:p>
        </p:txBody>
      </p:sp>
      <p:sp>
        <p:nvSpPr>
          <p:cNvPr id="9" name="TextBox 8">
            <a:extLst>
              <a:ext uri="{FF2B5EF4-FFF2-40B4-BE49-F238E27FC236}">
                <a16:creationId xmlns:a16="http://schemas.microsoft.com/office/drawing/2014/main" id="{3D270703-D04A-40E6-B5F4-B9C876CB8587}"/>
              </a:ext>
            </a:extLst>
          </p:cNvPr>
          <p:cNvSpPr txBox="1"/>
          <p:nvPr/>
        </p:nvSpPr>
        <p:spPr>
          <a:xfrm>
            <a:off x="1520824" y="2782422"/>
            <a:ext cx="7315200" cy="302647"/>
          </a:xfrm>
          <a:prstGeom prst="rect">
            <a:avLst/>
          </a:prstGeom>
          <a:noFill/>
        </p:spPr>
        <p:txBody>
          <a:bodyPr wrap="square">
            <a:spAutoFit/>
          </a:bodyPr>
          <a:lstStyle/>
          <a:p>
            <a:pPr marL="342900" indent="-342900" algn="l">
              <a:lnSpc>
                <a:spcPts val="1600"/>
              </a:lnSpc>
              <a:buSzPct val="100000"/>
              <a:buFont typeface="+mj-lt"/>
              <a:buAutoNum type="arabicPeriod" startAt="3"/>
            </a:pPr>
            <a:r>
              <a:rPr lang="en-US" sz="1400" dirty="0">
                <a:solidFill>
                  <a:srgbClr val="272525"/>
                </a:solidFill>
                <a:latin typeface="Inter" pitchFamily="34" charset="0"/>
                <a:ea typeface="Inter" pitchFamily="34" charset="-122"/>
                <a:cs typeface="Inter" pitchFamily="34" charset="-120"/>
              </a:rPr>
              <a:t>Plus think in English.</a:t>
            </a:r>
            <a:endParaRPr lang="en-US" sz="1400" dirty="0"/>
          </a:p>
        </p:txBody>
      </p:sp>
      <p:sp>
        <p:nvSpPr>
          <p:cNvPr id="11" name="TextBox 10">
            <a:extLst>
              <a:ext uri="{FF2B5EF4-FFF2-40B4-BE49-F238E27FC236}">
                <a16:creationId xmlns:a16="http://schemas.microsoft.com/office/drawing/2014/main" id="{C71AC9D4-DB32-4A60-9FBF-3AFA9DCC0E96}"/>
              </a:ext>
            </a:extLst>
          </p:cNvPr>
          <p:cNvSpPr txBox="1"/>
          <p:nvPr/>
        </p:nvSpPr>
        <p:spPr>
          <a:xfrm>
            <a:off x="1679575" y="3220024"/>
            <a:ext cx="7315200" cy="302647"/>
          </a:xfrm>
          <a:prstGeom prst="rect">
            <a:avLst/>
          </a:prstGeom>
          <a:noFill/>
        </p:spPr>
        <p:txBody>
          <a:bodyPr wrap="square">
            <a:spAutoFit/>
          </a:bodyPr>
          <a:lstStyle/>
          <a:p>
            <a:pPr marL="685800" lvl="1" indent="-342900" algn="l">
              <a:lnSpc>
                <a:spcPts val="1600"/>
              </a:lnSpc>
              <a:buSzPct val="100000"/>
              <a:buFont typeface="+mj-lt"/>
              <a:buAutoNum type="arabicPeriod"/>
            </a:pPr>
            <a:r>
              <a:rPr lang="en-US" sz="1400" dirty="0">
                <a:solidFill>
                  <a:srgbClr val="272525"/>
                </a:solidFill>
                <a:latin typeface="Inter" pitchFamily="34" charset="0"/>
                <a:ea typeface="Inter" pitchFamily="34" charset="-122"/>
                <a:cs typeface="Inter" pitchFamily="34" charset="-120"/>
              </a:rPr>
              <a:t>Coding = English + Logic symbols</a:t>
            </a:r>
            <a:endParaRPr lang="en-US" sz="1400" dirty="0"/>
          </a:p>
        </p:txBody>
      </p:sp>
      <p:sp>
        <p:nvSpPr>
          <p:cNvPr id="13" name="TextBox 12">
            <a:extLst>
              <a:ext uri="{FF2B5EF4-FFF2-40B4-BE49-F238E27FC236}">
                <a16:creationId xmlns:a16="http://schemas.microsoft.com/office/drawing/2014/main" id="{7D44C2D1-4FDA-406B-99BF-79970EBB300D}"/>
              </a:ext>
            </a:extLst>
          </p:cNvPr>
          <p:cNvSpPr txBox="1"/>
          <p:nvPr/>
        </p:nvSpPr>
        <p:spPr>
          <a:xfrm>
            <a:off x="1679574" y="3571792"/>
            <a:ext cx="8518525" cy="297517"/>
          </a:xfrm>
          <a:prstGeom prst="rect">
            <a:avLst/>
          </a:prstGeom>
          <a:noFill/>
        </p:spPr>
        <p:txBody>
          <a:bodyPr wrap="square">
            <a:spAutoFit/>
          </a:bodyPr>
          <a:lstStyle/>
          <a:p>
            <a:pPr marL="685800" lvl="1" indent="-342900" algn="l">
              <a:lnSpc>
                <a:spcPts val="1600"/>
              </a:lnSpc>
              <a:buSzPct val="100000"/>
              <a:buFont typeface="+mj-lt"/>
              <a:buAutoNum type="arabicPeriod" startAt="2"/>
            </a:pPr>
            <a:r>
              <a:rPr lang="en-US" sz="1400" dirty="0">
                <a:solidFill>
                  <a:srgbClr val="272525"/>
                </a:solidFill>
                <a:latin typeface="Inter" pitchFamily="34" charset="0"/>
                <a:ea typeface="Inter" pitchFamily="34" charset="-122"/>
                <a:cs typeface="Inter" pitchFamily="34" charset="-120"/>
              </a:rPr>
              <a:t>English is the “mother tongue” of AI because the U.S. continues to lead in big models.</a:t>
            </a:r>
            <a:endParaRPr lang="en-US" sz="1400" dirty="0"/>
          </a:p>
        </p:txBody>
      </p:sp>
      <p:sp>
        <p:nvSpPr>
          <p:cNvPr id="15" name="TextBox 14">
            <a:extLst>
              <a:ext uri="{FF2B5EF4-FFF2-40B4-BE49-F238E27FC236}">
                <a16:creationId xmlns:a16="http://schemas.microsoft.com/office/drawing/2014/main" id="{76FBD602-0ABC-420C-922C-7AFA84D715A9}"/>
              </a:ext>
            </a:extLst>
          </p:cNvPr>
          <p:cNvSpPr txBox="1"/>
          <p:nvPr/>
        </p:nvSpPr>
        <p:spPr>
          <a:xfrm>
            <a:off x="2184400" y="3959889"/>
            <a:ext cx="7315200" cy="302647"/>
          </a:xfrm>
          <a:prstGeom prst="rect">
            <a:avLst/>
          </a:prstGeom>
          <a:noFill/>
        </p:spPr>
        <p:txBody>
          <a:bodyPr wrap="square">
            <a:spAutoFit/>
          </a:bodyPr>
          <a:lstStyle/>
          <a:p>
            <a:pPr marL="1028700" lvl="2" indent="-342900" algn="l">
              <a:lnSpc>
                <a:spcPts val="1600"/>
              </a:lnSpc>
              <a:buSzPct val="100000"/>
              <a:buFont typeface="+mj-lt"/>
              <a:buAutoNum type="arabicPeriod"/>
            </a:pPr>
            <a:r>
              <a:rPr lang="en-US" sz="1400" dirty="0">
                <a:solidFill>
                  <a:srgbClr val="272525"/>
                </a:solidFill>
                <a:latin typeface="Inter" pitchFamily="34" charset="0"/>
                <a:ea typeface="Inter" pitchFamily="34" charset="-122"/>
                <a:cs typeface="Inter" pitchFamily="34" charset="-120"/>
              </a:rPr>
              <a:t>First-hand cutting-edge information all in English</a:t>
            </a:r>
            <a:endParaRPr lang="en-US" sz="1400" dirty="0"/>
          </a:p>
        </p:txBody>
      </p:sp>
      <p:sp>
        <p:nvSpPr>
          <p:cNvPr id="17" name="TextBox 16">
            <a:extLst>
              <a:ext uri="{FF2B5EF4-FFF2-40B4-BE49-F238E27FC236}">
                <a16:creationId xmlns:a16="http://schemas.microsoft.com/office/drawing/2014/main" id="{6CC1FCCD-DF71-465A-8186-4D82FADCF853}"/>
              </a:ext>
            </a:extLst>
          </p:cNvPr>
          <p:cNvSpPr txBox="1"/>
          <p:nvPr/>
        </p:nvSpPr>
        <p:spPr>
          <a:xfrm>
            <a:off x="2184400" y="4262536"/>
            <a:ext cx="7315200" cy="302647"/>
          </a:xfrm>
          <a:prstGeom prst="rect">
            <a:avLst/>
          </a:prstGeom>
          <a:noFill/>
        </p:spPr>
        <p:txBody>
          <a:bodyPr wrap="square">
            <a:spAutoFit/>
          </a:bodyPr>
          <a:lstStyle/>
          <a:p>
            <a:pPr marL="1028700" lvl="2" indent="-342900" algn="l">
              <a:lnSpc>
                <a:spcPts val="1600"/>
              </a:lnSpc>
              <a:buSzPct val="100000"/>
              <a:buFont typeface="+mj-lt"/>
              <a:buAutoNum type="arabicPeriod" startAt="2"/>
            </a:pPr>
            <a:r>
              <a:rPr lang="en-US" sz="1400" dirty="0">
                <a:solidFill>
                  <a:srgbClr val="272525"/>
                </a:solidFill>
                <a:latin typeface="Inter" pitchFamily="34" charset="0"/>
                <a:ea typeface="Inter" pitchFamily="34" charset="-122"/>
                <a:cs typeface="Inter" pitchFamily="34" charset="-120"/>
              </a:rPr>
              <a:t>Big model training corpus in English &gt;50% of the time</a:t>
            </a:r>
            <a:endParaRPr lang="en-US" sz="1400" dirty="0"/>
          </a:p>
        </p:txBody>
      </p:sp>
      <p:sp>
        <p:nvSpPr>
          <p:cNvPr id="19" name="TextBox 18">
            <a:extLst>
              <a:ext uri="{FF2B5EF4-FFF2-40B4-BE49-F238E27FC236}">
                <a16:creationId xmlns:a16="http://schemas.microsoft.com/office/drawing/2014/main" id="{B0B141D8-6638-4653-915C-817ACB4247FC}"/>
              </a:ext>
            </a:extLst>
          </p:cNvPr>
          <p:cNvSpPr txBox="1"/>
          <p:nvPr/>
        </p:nvSpPr>
        <p:spPr>
          <a:xfrm>
            <a:off x="2527300" y="4629570"/>
            <a:ext cx="7315200" cy="502702"/>
          </a:xfrm>
          <a:prstGeom prst="rect">
            <a:avLst/>
          </a:prstGeom>
          <a:noFill/>
        </p:spPr>
        <p:txBody>
          <a:bodyPr wrap="square">
            <a:spAutoFit/>
          </a:bodyPr>
          <a:lstStyle/>
          <a:p>
            <a:pPr marL="685800" lvl="1" indent="-342900" algn="l">
              <a:lnSpc>
                <a:spcPts val="1600"/>
              </a:lnSpc>
              <a:buSzPct val="100000"/>
              <a:buFont typeface="+mj-lt"/>
              <a:buAutoNum type="arabicPeriod" startAt="3"/>
            </a:pPr>
            <a:r>
              <a:rPr lang="en-US" sz="1400" dirty="0">
                <a:solidFill>
                  <a:srgbClr val="272525"/>
                </a:solidFill>
                <a:latin typeface="Inter" pitchFamily="34" charset="0"/>
                <a:ea typeface="Inter" pitchFamily="34" charset="-122"/>
                <a:cs typeface="Inter" pitchFamily="34" charset="-120"/>
              </a:rPr>
              <a:t>AI won't make the need for English learning disappear, but it will help at both ends.</a:t>
            </a:r>
            <a:endParaRPr lang="en-US" sz="1400" dirty="0"/>
          </a:p>
        </p:txBody>
      </p:sp>
      <p:sp>
        <p:nvSpPr>
          <p:cNvPr id="21" name="TextBox 20">
            <a:extLst>
              <a:ext uri="{FF2B5EF4-FFF2-40B4-BE49-F238E27FC236}">
                <a16:creationId xmlns:a16="http://schemas.microsoft.com/office/drawing/2014/main" id="{EF77ACB2-4531-48F4-A054-3E0E9C8B6285}"/>
              </a:ext>
            </a:extLst>
          </p:cNvPr>
          <p:cNvSpPr txBox="1"/>
          <p:nvPr/>
        </p:nvSpPr>
        <p:spPr>
          <a:xfrm>
            <a:off x="2692399" y="5164465"/>
            <a:ext cx="8518525" cy="297517"/>
          </a:xfrm>
          <a:prstGeom prst="rect">
            <a:avLst/>
          </a:prstGeom>
          <a:noFill/>
        </p:spPr>
        <p:txBody>
          <a:bodyPr wrap="square">
            <a:spAutoFit/>
          </a:bodyPr>
          <a:lstStyle/>
          <a:p>
            <a:pPr marL="1028700" lvl="2" indent="-342900" algn="l">
              <a:lnSpc>
                <a:spcPts val="1600"/>
              </a:lnSpc>
              <a:buSzPct val="100000"/>
              <a:buFont typeface="+mj-lt"/>
              <a:buAutoNum type="arabicPeriod"/>
            </a:pPr>
            <a:r>
              <a:rPr lang="en-US" sz="1400" dirty="0">
                <a:solidFill>
                  <a:srgbClr val="272525"/>
                </a:solidFill>
                <a:latin typeface="Inter" pitchFamily="34" charset="0"/>
                <a:ea typeface="Inter" pitchFamily="34" charset="-122"/>
                <a:cs typeface="Inter" pitchFamily="34" charset="-120"/>
              </a:rPr>
              <a:t>Learning itself will be easier and more efficient (AI is a super teacher + chaperone)</a:t>
            </a:r>
            <a:endParaRPr lang="en-US" sz="1400" dirty="0"/>
          </a:p>
        </p:txBody>
      </p:sp>
      <p:sp>
        <p:nvSpPr>
          <p:cNvPr id="23" name="TextBox 22">
            <a:extLst>
              <a:ext uri="{FF2B5EF4-FFF2-40B4-BE49-F238E27FC236}">
                <a16:creationId xmlns:a16="http://schemas.microsoft.com/office/drawing/2014/main" id="{F2062941-F2F5-4749-8AC5-09B56F04878A}"/>
              </a:ext>
            </a:extLst>
          </p:cNvPr>
          <p:cNvSpPr txBox="1"/>
          <p:nvPr/>
        </p:nvSpPr>
        <p:spPr>
          <a:xfrm>
            <a:off x="2692398" y="5499306"/>
            <a:ext cx="10337801" cy="297517"/>
          </a:xfrm>
          <a:prstGeom prst="rect">
            <a:avLst/>
          </a:prstGeom>
          <a:noFill/>
        </p:spPr>
        <p:txBody>
          <a:bodyPr wrap="square">
            <a:spAutoFit/>
          </a:bodyPr>
          <a:lstStyle/>
          <a:p>
            <a:pPr marL="1028700" lvl="2" indent="-342900" algn="l">
              <a:lnSpc>
                <a:spcPts val="1600"/>
              </a:lnSpc>
              <a:buSzPct val="100000"/>
              <a:buFont typeface="+mj-lt"/>
              <a:buAutoNum type="arabicPeriod" startAt="2"/>
            </a:pPr>
            <a:r>
              <a:rPr lang="en-US" sz="1400" dirty="0">
                <a:solidFill>
                  <a:srgbClr val="272525"/>
                </a:solidFill>
                <a:latin typeface="Inter" pitchFamily="34" charset="0"/>
                <a:ea typeface="Inter" pitchFamily="34" charset="-122"/>
                <a:cs typeface="Inter" pitchFamily="34" charset="-120"/>
              </a:rPr>
              <a:t>You don't have to learn a very high level to do very high level things (e.g. reading papers with AI tools) }} </a:t>
            </a:r>
            <a:endParaRPr lang="en-US" sz="1400" dirty="0"/>
          </a:p>
        </p:txBody>
      </p:sp>
      <p:sp>
        <p:nvSpPr>
          <p:cNvPr id="25" name="TextBox 24">
            <a:extLst>
              <a:ext uri="{FF2B5EF4-FFF2-40B4-BE49-F238E27FC236}">
                <a16:creationId xmlns:a16="http://schemas.microsoft.com/office/drawing/2014/main" id="{386B5DA3-4D7E-4379-8172-B6D09E69D813}"/>
              </a:ext>
            </a:extLst>
          </p:cNvPr>
          <p:cNvSpPr txBox="1"/>
          <p:nvPr/>
        </p:nvSpPr>
        <p:spPr>
          <a:xfrm>
            <a:off x="1520824" y="5992218"/>
            <a:ext cx="7435850" cy="369332"/>
          </a:xfrm>
          <a:prstGeom prst="rect">
            <a:avLst/>
          </a:prstGeom>
          <a:noFill/>
        </p:spPr>
        <p:txBody>
          <a:bodyPr wrap="square">
            <a:spAutoFit/>
          </a:bodyPr>
          <a:lstStyle/>
          <a:p>
            <a:r>
              <a:rPr lang="en-US" sz="1800" b="1" kern="1200" dirty="0">
                <a:solidFill>
                  <a:srgbClr val="6237C8"/>
                </a:solidFill>
                <a:effectLst/>
                <a:latin typeface="Inter" panose="020B0604020202020204" charset="0"/>
                <a:ea typeface="Inter" panose="020B0604020202020204" charset="0"/>
                <a:cs typeface="Inter" panose="020B0604020202020204" charset="0"/>
              </a:rPr>
              <a:t># Be clear about your goals. </a:t>
            </a:r>
            <a:endParaRPr lang="en-US" dirty="0"/>
          </a:p>
        </p:txBody>
      </p:sp>
      <p:sp>
        <p:nvSpPr>
          <p:cNvPr id="27" name="TextBox 26">
            <a:extLst>
              <a:ext uri="{FF2B5EF4-FFF2-40B4-BE49-F238E27FC236}">
                <a16:creationId xmlns:a16="http://schemas.microsoft.com/office/drawing/2014/main" id="{F4DB9D0A-12CC-46A5-B40C-10924C53C48B}"/>
              </a:ext>
            </a:extLst>
          </p:cNvPr>
          <p:cNvSpPr txBox="1"/>
          <p:nvPr/>
        </p:nvSpPr>
        <p:spPr>
          <a:xfrm>
            <a:off x="1679574" y="6427428"/>
            <a:ext cx="12306299" cy="369332"/>
          </a:xfrm>
          <a:prstGeom prst="rect">
            <a:avLst/>
          </a:prstGeom>
          <a:noFill/>
        </p:spPr>
        <p:txBody>
          <a:bodyPr wrap="square">
            <a:spAutoFit/>
          </a:bodyPr>
          <a:lstStyle/>
          <a:p>
            <a:r>
              <a:rPr lang="en-US" dirty="0"/>
              <a:t>Please understand the background introduction and my questions in their entirety and then present your analysis and judgment </a:t>
            </a:r>
          </a:p>
        </p:txBody>
      </p:sp>
      <p:sp>
        <p:nvSpPr>
          <p:cNvPr id="29" name="TextBox 28">
            <a:extLst>
              <a:ext uri="{FF2B5EF4-FFF2-40B4-BE49-F238E27FC236}">
                <a16:creationId xmlns:a16="http://schemas.microsoft.com/office/drawing/2014/main" id="{59972A3B-BF8C-4AF5-8B72-34E2AE0F111E}"/>
              </a:ext>
            </a:extLst>
          </p:cNvPr>
          <p:cNvSpPr txBox="1"/>
          <p:nvPr/>
        </p:nvSpPr>
        <p:spPr>
          <a:xfrm>
            <a:off x="1543049" y="6918971"/>
            <a:ext cx="12442823" cy="1126655"/>
          </a:xfrm>
          <a:prstGeom prst="rect">
            <a:avLst/>
          </a:prstGeom>
          <a:noFill/>
        </p:spPr>
        <p:txBody>
          <a:bodyPr wrap="square">
            <a:spAutoFit/>
          </a:bodyPr>
          <a:lstStyle/>
          <a:p>
            <a:pPr marL="0" indent="0" algn="l">
              <a:lnSpc>
                <a:spcPts val="1600"/>
              </a:lnSpc>
              <a:buNone/>
            </a:pPr>
            <a:r>
              <a:rPr lang="en-US" sz="1800" b="1" dirty="0">
                <a:solidFill>
                  <a:srgbClr val="6237C8"/>
                </a:solidFill>
                <a:latin typeface="Inter" pitchFamily="34" charset="0"/>
                <a:ea typeface="Inter" pitchFamily="34" charset="-122"/>
                <a:cs typeface="Inter" pitchFamily="34" charset="-120"/>
              </a:rPr>
              <a:t># Requirements for clarity</a:t>
            </a:r>
          </a:p>
          <a:p>
            <a:pPr marL="0" indent="0" algn="l">
              <a:lnSpc>
                <a:spcPts val="1600"/>
              </a:lnSpc>
              <a:buNone/>
            </a:pPr>
            <a:r>
              <a:rPr lang="en-US" sz="1800" b="1" dirty="0">
                <a:solidFill>
                  <a:srgbClr val="6237C8"/>
                </a:solidFill>
                <a:latin typeface="Inter" pitchFamily="34" charset="0"/>
                <a:ea typeface="Inter" pitchFamily="34" charset="-122"/>
                <a:cs typeface="Inter" pitchFamily="34" charset="-120"/>
              </a:rPr>
              <a:t> </a:t>
            </a:r>
            <a:r>
              <a:rPr lang="en-US" sz="1800" dirty="0">
                <a:solidFill>
                  <a:srgbClr val="272525"/>
                </a:solidFill>
                <a:latin typeface="Inter" pitchFamily="34" charset="0"/>
                <a:ea typeface="Inter" pitchFamily="34" charset="-122"/>
                <a:cs typeface="Inter" pitchFamily="34" charset="-120"/>
              </a:rPr>
              <a:t>
Please note that I need deep thinking and solid reasoning, please don't be predisposed to the two thoughts I already have, I don't need your conformity and encouragement, I need your critical thinking and deep insight more than anything else</a:t>
            </a:r>
            <a:endParaRPr lang="en-US" sz="1800" dirty="0"/>
          </a:p>
        </p:txBody>
      </p:sp>
    </p:spTree>
    <p:extLst>
      <p:ext uri="{BB962C8B-B14F-4D97-AF65-F5344CB8AC3E}">
        <p14:creationId xmlns:p14="http://schemas.microsoft.com/office/powerpoint/2010/main" val="94493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793790" y="1921907"/>
            <a:ext cx="5727621" cy="2338864"/>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Quickly check with a change of perspective</a:t>
            </a:r>
            <a:endParaRPr lang="en-US" sz="4900" dirty="0"/>
          </a:p>
        </p:txBody>
      </p:sp>
      <p:sp>
        <p:nvSpPr>
          <p:cNvPr id="4" name="Text 1"/>
          <p:cNvSpPr/>
          <p:nvPr/>
        </p:nvSpPr>
        <p:spPr>
          <a:xfrm>
            <a:off x="793790" y="4600932"/>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You are an intern, and your manager has assigned you this task.</a:t>
            </a:r>
            <a:endParaRPr lang="en-US" sz="1750" dirty="0"/>
          </a:p>
        </p:txBody>
      </p:sp>
      <p:sp>
        <p:nvSpPr>
          <p:cNvPr id="5" name="Text 2"/>
          <p:cNvSpPr/>
          <p:nvPr/>
        </p:nvSpPr>
        <p:spPr>
          <a:xfrm>
            <a:off x="793790" y="5581888"/>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Before you start working, is there anything you need to confirm, clarify, or ask your manager about?</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795510"/>
          </a:xfrm>
          <a:prstGeom prst="rect">
            <a:avLst/>
          </a:prstGeom>
        </p:spPr>
      </p:pic>
      <p:sp>
        <p:nvSpPr>
          <p:cNvPr id="3" name="Shape 0"/>
          <p:cNvSpPr/>
          <p:nvPr/>
        </p:nvSpPr>
        <p:spPr>
          <a:xfrm>
            <a:off x="0" y="-12025"/>
            <a:ext cx="14630400" cy="9795510"/>
          </a:xfrm>
          <a:prstGeom prst="rect">
            <a:avLst/>
          </a:prstGeom>
          <a:solidFill>
            <a:srgbClr val="FDFAF7">
              <a:alpha val="85000"/>
            </a:srgbClr>
          </a:solidFill>
          <a:ln/>
        </p:spPr>
        <p:txBody>
          <a:bodyPr/>
          <a:lstStyle/>
          <a:p>
            <a:endParaRPr lang="en-US" dirty="0"/>
          </a:p>
        </p:txBody>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Tips for “speaking clearly”</a:t>
            </a:r>
            <a:endParaRPr lang="en-US" sz="2450" dirty="0"/>
          </a:p>
        </p:txBody>
      </p:sp>
      <p:pic>
        <p:nvPicPr>
          <p:cNvPr id="5" name="Image 1" descr="preencoded.png"/>
          <p:cNvPicPr>
            <a:picLocks noChangeAspect="1"/>
          </p:cNvPicPr>
          <p:nvPr/>
        </p:nvPicPr>
        <p:blipFill>
          <a:blip r:embed="rId4"/>
          <a:stretch>
            <a:fillRect/>
          </a:stretch>
        </p:blipFill>
        <p:spPr>
          <a:xfrm>
            <a:off x="396835" y="871776"/>
            <a:ext cx="4517708" cy="2792135"/>
          </a:xfrm>
          <a:prstGeom prst="rect">
            <a:avLst/>
          </a:prstGeom>
        </p:spPr>
      </p:pic>
      <p:sp>
        <p:nvSpPr>
          <p:cNvPr id="6" name="Text 2"/>
          <p:cNvSpPr/>
          <p:nvPr/>
        </p:nvSpPr>
        <p:spPr>
          <a:xfrm>
            <a:off x="1875949" y="3805595"/>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Make good use of isolators</a:t>
            </a:r>
            <a:endParaRPr lang="en-US" sz="1200" dirty="0"/>
          </a:p>
        </p:txBody>
      </p:sp>
      <p:sp>
        <p:nvSpPr>
          <p:cNvPr id="7" name="Text 3"/>
          <p:cNvSpPr/>
          <p:nvPr/>
        </p:nvSpPr>
        <p:spPr>
          <a:xfrm>
            <a:off x="604720" y="4000500"/>
            <a:ext cx="4041814" cy="738386"/>
          </a:xfrm>
          <a:prstGeom prst="rect">
            <a:avLst/>
          </a:prstGeom>
          <a:noFill/>
          <a:ln/>
        </p:spPr>
        <p:txBody>
          <a:bodyPr wrap="none" lIns="0" tIns="0" rIns="0" bIns="0" rtlCol="0" anchor="t"/>
          <a:lstStyle/>
          <a:p>
            <a:pPr marL="0" indent="0" algn="ctr">
              <a:lnSpc>
                <a:spcPts val="1400"/>
              </a:lnSpc>
              <a:buNone/>
            </a:pPr>
            <a:r>
              <a:rPr lang="en-US" sz="1000" dirty="0">
                <a:solidFill>
                  <a:srgbClr val="272525"/>
                </a:solidFill>
                <a:latin typeface="Inter" pitchFamily="34" charset="0"/>
                <a:ea typeface="Inter" pitchFamily="34" charset="-122"/>
                <a:cs typeface="Inter" pitchFamily="34" charset="-120"/>
              </a:rPr>
              <a:t>Use {{}} to differentiate between different subdimensions so that the AI clearly</a:t>
            </a:r>
          </a:p>
          <a:p>
            <a:pPr marL="0" indent="0" algn="ctr">
              <a:lnSpc>
                <a:spcPts val="1400"/>
              </a:lnSpc>
              <a:buNone/>
            </a:pPr>
            <a:r>
              <a:rPr lang="en-US" sz="1000" dirty="0">
                <a:solidFill>
                  <a:srgbClr val="272525"/>
                </a:solidFill>
                <a:latin typeface="Inter" pitchFamily="34" charset="0"/>
                <a:ea typeface="Inter" pitchFamily="34" charset="-122"/>
                <a:cs typeface="Inter" pitchFamily="34" charset="-120"/>
              </a:rPr>
              <a:t> understands the boundaries of the instructions</a:t>
            </a:r>
            <a:endParaRPr lang="en-US" sz="1000" dirty="0"/>
          </a:p>
        </p:txBody>
      </p:sp>
      <p:pic>
        <p:nvPicPr>
          <p:cNvPr id="8" name="Image 2" descr="preencoded.png"/>
          <p:cNvPicPr>
            <a:picLocks noChangeAspect="1"/>
          </p:cNvPicPr>
          <p:nvPr/>
        </p:nvPicPr>
        <p:blipFill>
          <a:blip r:embed="rId5"/>
          <a:stretch>
            <a:fillRect/>
          </a:stretch>
        </p:blipFill>
        <p:spPr>
          <a:xfrm>
            <a:off x="5056227" y="871776"/>
            <a:ext cx="4517827" cy="2792135"/>
          </a:xfrm>
          <a:prstGeom prst="rect">
            <a:avLst/>
          </a:prstGeom>
        </p:spPr>
      </p:pic>
      <p:sp>
        <p:nvSpPr>
          <p:cNvPr id="9" name="Text 4"/>
          <p:cNvSpPr/>
          <p:nvPr/>
        </p:nvSpPr>
        <p:spPr>
          <a:xfrm>
            <a:off x="6535460" y="3805595"/>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maximum information content</a:t>
            </a:r>
            <a:endParaRPr lang="en-US" sz="1200" dirty="0"/>
          </a:p>
        </p:txBody>
      </p:sp>
      <p:sp>
        <p:nvSpPr>
          <p:cNvPr id="10" name="Text 5"/>
          <p:cNvSpPr/>
          <p:nvPr/>
        </p:nvSpPr>
        <p:spPr>
          <a:xfrm>
            <a:off x="5056227" y="4068485"/>
            <a:ext cx="4517827" cy="181451"/>
          </a:xfrm>
          <a:prstGeom prst="rect">
            <a:avLst/>
          </a:prstGeom>
          <a:noFill/>
          <a:ln/>
        </p:spPr>
        <p:txBody>
          <a:bodyPr wrap="none" lIns="0" tIns="0" rIns="0" bIns="0" rtlCol="0" anchor="t"/>
          <a:lstStyle/>
          <a:p>
            <a:pPr marL="0" indent="0" algn="ctr">
              <a:lnSpc>
                <a:spcPts val="1400"/>
              </a:lnSpc>
              <a:buNone/>
            </a:pPr>
            <a:r>
              <a:rPr lang="en-US" sz="1000" dirty="0">
                <a:solidFill>
                  <a:srgbClr val="272525"/>
                </a:solidFill>
                <a:latin typeface="Inter" pitchFamily="34" charset="0"/>
                <a:ea typeface="Inter" pitchFamily="34" charset="-122"/>
                <a:cs typeface="Inter" pitchFamily="34" charset="-120"/>
              </a:rPr>
              <a:t>Write a prompt for the first time, don't be afraid to be “wordy” (specific)</a:t>
            </a:r>
          </a:p>
          <a:p>
            <a:pPr marL="0" indent="0" algn="ctr">
              <a:lnSpc>
                <a:spcPts val="1400"/>
              </a:lnSpc>
              <a:buNone/>
            </a:pPr>
            <a:r>
              <a:rPr lang="en-US" sz="1000" dirty="0">
                <a:solidFill>
                  <a:srgbClr val="272525"/>
                </a:solidFill>
                <a:latin typeface="Inter" pitchFamily="34" charset="0"/>
                <a:ea typeface="Inter" pitchFamily="34" charset="-122"/>
                <a:cs typeface="Inter" pitchFamily="34" charset="-120"/>
              </a:rPr>
              <a:t> and provide as much information as possible</a:t>
            </a:r>
            <a:endParaRPr lang="en-US" sz="1000" dirty="0"/>
          </a:p>
        </p:txBody>
      </p:sp>
      <p:pic>
        <p:nvPicPr>
          <p:cNvPr id="11" name="Image 3" descr="preencoded.png"/>
          <p:cNvPicPr>
            <a:picLocks noChangeAspect="1"/>
          </p:cNvPicPr>
          <p:nvPr/>
        </p:nvPicPr>
        <p:blipFill>
          <a:blip r:embed="rId6"/>
          <a:stretch>
            <a:fillRect/>
          </a:stretch>
        </p:blipFill>
        <p:spPr>
          <a:xfrm>
            <a:off x="9715738" y="871776"/>
            <a:ext cx="4517708" cy="2792135"/>
          </a:xfrm>
          <a:prstGeom prst="rect">
            <a:avLst/>
          </a:prstGeom>
        </p:spPr>
      </p:pic>
      <p:sp>
        <p:nvSpPr>
          <p:cNvPr id="12" name="Text 6"/>
          <p:cNvSpPr/>
          <p:nvPr/>
        </p:nvSpPr>
        <p:spPr>
          <a:xfrm>
            <a:off x="11194852" y="3805595"/>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Output length</a:t>
            </a:r>
            <a:endParaRPr lang="en-US" sz="1200" dirty="0"/>
          </a:p>
        </p:txBody>
      </p:sp>
      <p:sp>
        <p:nvSpPr>
          <p:cNvPr id="13" name="Text 7"/>
          <p:cNvSpPr/>
          <p:nvPr/>
        </p:nvSpPr>
        <p:spPr>
          <a:xfrm>
            <a:off x="9715738" y="4068485"/>
            <a:ext cx="4517708"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“Assuming the above version has 100% detail,</a:t>
            </a:r>
            <a:br>
              <a:rPr lang="en-US" sz="850" dirty="0">
                <a:solidFill>
                  <a:srgbClr val="272525"/>
                </a:solidFill>
                <a:latin typeface="Inter" pitchFamily="34" charset="0"/>
                <a:ea typeface="Inter" pitchFamily="34" charset="-122"/>
                <a:cs typeface="Inter" pitchFamily="34" charset="-120"/>
              </a:rPr>
            </a:br>
            <a:r>
              <a:rPr lang="en-US" sz="850" dirty="0">
                <a:solidFill>
                  <a:srgbClr val="272525"/>
                </a:solidFill>
                <a:latin typeface="Inter" pitchFamily="34" charset="0"/>
                <a:ea typeface="Inter" pitchFamily="34" charset="-122"/>
                <a:cs typeface="Inter" pitchFamily="34" charset="-120"/>
              </a:rPr>
              <a:t> please output another version with x% detail.”</a:t>
            </a:r>
            <a:endParaRPr lang="en-US" sz="850" dirty="0"/>
          </a:p>
        </p:txBody>
      </p:sp>
      <p:pic>
        <p:nvPicPr>
          <p:cNvPr id="14" name="Image 4" descr="preencoded.png"/>
          <p:cNvPicPr>
            <a:picLocks noChangeAspect="1"/>
          </p:cNvPicPr>
          <p:nvPr/>
        </p:nvPicPr>
        <p:blipFill>
          <a:blip r:embed="rId7"/>
          <a:stretch>
            <a:fillRect/>
          </a:stretch>
        </p:blipFill>
        <p:spPr>
          <a:xfrm>
            <a:off x="2726531" y="4476750"/>
            <a:ext cx="4517708" cy="2792135"/>
          </a:xfrm>
          <a:prstGeom prst="rect">
            <a:avLst/>
          </a:prstGeom>
        </p:spPr>
      </p:pic>
      <p:sp>
        <p:nvSpPr>
          <p:cNvPr id="15" name="Text 8"/>
          <p:cNvSpPr/>
          <p:nvPr/>
        </p:nvSpPr>
        <p:spPr>
          <a:xfrm>
            <a:off x="4205645" y="7410569"/>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output format</a:t>
            </a:r>
            <a:endParaRPr lang="en-US" sz="1200" dirty="0"/>
          </a:p>
        </p:txBody>
      </p:sp>
      <p:sp>
        <p:nvSpPr>
          <p:cNvPr id="16" name="Text 9"/>
          <p:cNvSpPr/>
          <p:nvPr/>
        </p:nvSpPr>
        <p:spPr>
          <a:xfrm>
            <a:off x="2726531" y="7673459"/>
            <a:ext cx="4517708"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Outline, markdown, code fast, table, </a:t>
            </a:r>
            <a:br>
              <a:rPr lang="en-US" sz="850" dirty="0">
                <a:solidFill>
                  <a:srgbClr val="272525"/>
                </a:solidFill>
                <a:latin typeface="Inter" pitchFamily="34" charset="0"/>
                <a:ea typeface="Inter" pitchFamily="34" charset="-122"/>
                <a:cs typeface="Inter" pitchFamily="34" charset="-120"/>
              </a:rPr>
            </a:br>
            <a:r>
              <a:rPr lang="en-US" sz="850" dirty="0">
                <a:solidFill>
                  <a:srgbClr val="272525"/>
                </a:solidFill>
                <a:latin typeface="Inter" pitchFamily="34" charset="0"/>
                <a:ea typeface="Inter" pitchFamily="34" charset="-122"/>
                <a:cs typeface="Inter" pitchFamily="34" charset="-120"/>
              </a:rPr>
              <a:t>choose the right format according to the need</a:t>
            </a:r>
            <a:endParaRPr lang="en-US" sz="850" dirty="0"/>
          </a:p>
        </p:txBody>
      </p:sp>
      <p:pic>
        <p:nvPicPr>
          <p:cNvPr id="17" name="Image 5" descr="preencoded.png"/>
          <p:cNvPicPr>
            <a:picLocks noChangeAspect="1"/>
          </p:cNvPicPr>
          <p:nvPr/>
        </p:nvPicPr>
        <p:blipFill>
          <a:blip r:embed="rId8"/>
          <a:stretch>
            <a:fillRect/>
          </a:stretch>
        </p:blipFill>
        <p:spPr>
          <a:xfrm>
            <a:off x="7385923" y="4476750"/>
            <a:ext cx="4517827" cy="2792135"/>
          </a:xfrm>
          <a:prstGeom prst="rect">
            <a:avLst/>
          </a:prstGeom>
        </p:spPr>
      </p:pic>
      <p:sp>
        <p:nvSpPr>
          <p:cNvPr id="18" name="Text 10"/>
          <p:cNvSpPr/>
          <p:nvPr/>
        </p:nvSpPr>
        <p:spPr>
          <a:xfrm>
            <a:off x="8865156" y="7410569"/>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output style</a:t>
            </a:r>
            <a:endParaRPr lang="en-US" sz="1200" dirty="0"/>
          </a:p>
        </p:txBody>
      </p:sp>
      <p:sp>
        <p:nvSpPr>
          <p:cNvPr id="19" name="Text 11"/>
          <p:cNvSpPr/>
          <p:nvPr/>
        </p:nvSpPr>
        <p:spPr>
          <a:xfrm>
            <a:off x="7385923" y="7673459"/>
            <a:ext cx="4517827"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Popularized language, accessible to children as young as 10 years old, </a:t>
            </a:r>
            <a:br>
              <a:rPr lang="en-US" sz="850" dirty="0">
                <a:solidFill>
                  <a:srgbClr val="272525"/>
                </a:solidFill>
                <a:latin typeface="Inter" pitchFamily="34" charset="0"/>
                <a:ea typeface="Inter" pitchFamily="34" charset="-122"/>
                <a:cs typeface="Inter" pitchFamily="34" charset="-120"/>
              </a:rPr>
            </a:br>
            <a:r>
              <a:rPr lang="en-US" sz="850" dirty="0">
                <a:solidFill>
                  <a:srgbClr val="272525"/>
                </a:solidFill>
                <a:latin typeface="Inter" pitchFamily="34" charset="0"/>
                <a:ea typeface="Inter" pitchFamily="34" charset="-122"/>
                <a:cs typeface="Inter" pitchFamily="34" charset="-120"/>
              </a:rPr>
              <a:t>guaranteed to be clear and easy to understand.</a:t>
            </a:r>
            <a:endParaRPr lang="en-US" sz="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980956"/>
            <a:ext cx="6862763"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Why Learn Collectively?</a:t>
            </a:r>
            <a:endParaRPr lang="en-US" sz="4900" dirty="0"/>
          </a:p>
        </p:txBody>
      </p:sp>
      <p:sp>
        <p:nvSpPr>
          <p:cNvPr id="5" name="Text 2"/>
          <p:cNvSpPr/>
          <p:nvPr/>
        </p:nvSpPr>
        <p:spPr>
          <a:xfrm>
            <a:off x="793790" y="2304812"/>
            <a:ext cx="6244709" cy="453509"/>
          </a:xfrm>
          <a:prstGeom prst="rect">
            <a:avLst/>
          </a:prstGeom>
          <a:noFill/>
          <a:ln/>
        </p:spPr>
        <p:txBody>
          <a:bodyPr wrap="none" lIns="0" tIns="0" rIns="0" bIns="0" rtlCol="0" anchor="t"/>
          <a:lstStyle/>
          <a:p>
            <a:pPr marL="0" indent="0" algn="ctr">
              <a:lnSpc>
                <a:spcPts val="3550"/>
              </a:lnSpc>
              <a:buNone/>
            </a:pPr>
            <a:r>
              <a:rPr lang="en-US" sz="2200" dirty="0">
                <a:solidFill>
                  <a:srgbClr val="272525"/>
                </a:solidFill>
                <a:latin typeface="Inter" pitchFamily="34" charset="0"/>
                <a:ea typeface="Inter" pitchFamily="34" charset="-122"/>
                <a:cs typeface="Inter" pitchFamily="34" charset="-120"/>
              </a:rPr>
              <a:t>From: Those who arrive first are teachers</a:t>
            </a:r>
            <a:endParaRPr lang="en-US" sz="2200" dirty="0"/>
          </a:p>
        </p:txBody>
      </p:sp>
      <p:pic>
        <p:nvPicPr>
          <p:cNvPr id="6" name="Image 1" descr="preencoded.png"/>
          <p:cNvPicPr>
            <a:picLocks noChangeAspect="1"/>
          </p:cNvPicPr>
          <p:nvPr/>
        </p:nvPicPr>
        <p:blipFill>
          <a:blip r:embed="rId4"/>
          <a:stretch>
            <a:fillRect/>
          </a:stretch>
        </p:blipFill>
        <p:spPr>
          <a:xfrm>
            <a:off x="883801" y="3177540"/>
            <a:ext cx="6064568" cy="3402330"/>
          </a:xfrm>
          <a:prstGeom prst="rect">
            <a:avLst/>
          </a:prstGeom>
        </p:spPr>
      </p:pic>
      <p:sp>
        <p:nvSpPr>
          <p:cNvPr id="7" name="Text 3"/>
          <p:cNvSpPr/>
          <p:nvPr/>
        </p:nvSpPr>
        <p:spPr>
          <a:xfrm>
            <a:off x="7599521" y="2304812"/>
            <a:ext cx="6244709" cy="907018"/>
          </a:xfrm>
          <a:prstGeom prst="rect">
            <a:avLst/>
          </a:prstGeom>
          <a:noFill/>
          <a:ln/>
        </p:spPr>
        <p:txBody>
          <a:bodyPr wrap="square" lIns="0" tIns="0" rIns="0" bIns="0" rtlCol="0" anchor="t"/>
          <a:lstStyle/>
          <a:p>
            <a:pPr marL="0" indent="0" algn="ctr">
              <a:lnSpc>
                <a:spcPts val="3550"/>
              </a:lnSpc>
              <a:buNone/>
            </a:pPr>
            <a:r>
              <a:rPr lang="en-US" sz="2200" dirty="0">
                <a:solidFill>
                  <a:srgbClr val="272525"/>
                </a:solidFill>
                <a:latin typeface="Inter" pitchFamily="34" charset="0"/>
                <a:ea typeface="Inter" pitchFamily="34" charset="-122"/>
                <a:cs typeface="Inter" pitchFamily="34" charset="-120"/>
              </a:rPr>
              <a:t>To: When three people walk together, one is my teacher. Exploration, emergence</a:t>
            </a:r>
            <a:endParaRPr lang="en-US" sz="2200" dirty="0"/>
          </a:p>
        </p:txBody>
      </p:sp>
      <p:pic>
        <p:nvPicPr>
          <p:cNvPr id="8" name="Image 2" descr="preencoded.png"/>
          <p:cNvPicPr>
            <a:picLocks noChangeAspect="1"/>
          </p:cNvPicPr>
          <p:nvPr/>
        </p:nvPicPr>
        <p:blipFill>
          <a:blip r:embed="rId5"/>
          <a:stretch>
            <a:fillRect/>
          </a:stretch>
        </p:blipFill>
        <p:spPr>
          <a:xfrm>
            <a:off x="7607141" y="3631049"/>
            <a:ext cx="6229469" cy="34023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txBody>
          <a:bodyPr/>
          <a:lstStyle/>
          <a:p>
            <a:endParaRPr lang="en-US" dirty="0"/>
          </a:p>
        </p:txBody>
      </p:sp>
      <p:sp>
        <p:nvSpPr>
          <p:cNvPr id="4" name="Text 1"/>
          <p:cNvSpPr/>
          <p:nvPr/>
        </p:nvSpPr>
        <p:spPr>
          <a:xfrm>
            <a:off x="533876" y="543639"/>
            <a:ext cx="4195286" cy="524470"/>
          </a:xfrm>
          <a:prstGeom prst="rect">
            <a:avLst/>
          </a:prstGeom>
          <a:noFill/>
          <a:ln/>
        </p:spPr>
        <p:txBody>
          <a:bodyPr wrap="none" lIns="0" tIns="0" rIns="0" bIns="0" rtlCol="0" anchor="t"/>
          <a:lstStyle/>
          <a:p>
            <a:pPr marL="0" indent="0" algn="l">
              <a:lnSpc>
                <a:spcPts val="4100"/>
              </a:lnSpc>
              <a:buNone/>
            </a:pPr>
            <a:r>
              <a:rPr lang="en-US" sz="3300" b="1" dirty="0" err="1">
                <a:solidFill>
                  <a:srgbClr val="F95F88"/>
                </a:solidFill>
                <a:latin typeface="Arial" panose="020B0604020202020204" pitchFamily="34" charset="0"/>
                <a:ea typeface="Petrona Bold" pitchFamily="34" charset="-122"/>
                <a:cs typeface="Arial" panose="020B0604020202020204" pitchFamily="34" charset="0"/>
              </a:rPr>
              <a:t>Isolater</a:t>
            </a:r>
            <a:endParaRPr lang="en-US" sz="3300" dirty="0"/>
          </a:p>
        </p:txBody>
      </p:sp>
      <p:sp>
        <p:nvSpPr>
          <p:cNvPr id="5" name="Shape 2"/>
          <p:cNvSpPr/>
          <p:nvPr/>
        </p:nvSpPr>
        <p:spPr>
          <a:xfrm>
            <a:off x="533876" y="1296829"/>
            <a:ext cx="13562648" cy="2142411"/>
          </a:xfrm>
          <a:prstGeom prst="roundRect">
            <a:avLst>
              <a:gd name="adj" fmla="val 2991"/>
            </a:avLst>
          </a:prstGeom>
          <a:solidFill>
            <a:srgbClr val="D0C3EE"/>
          </a:solidFill>
          <a:ln/>
        </p:spPr>
        <p:txBody>
          <a:bodyPr/>
          <a:lstStyle/>
          <a:p>
            <a:endParaRPr lang="en-US" dirty="0"/>
          </a:p>
        </p:txBody>
      </p:sp>
      <p:pic>
        <p:nvPicPr>
          <p:cNvPr id="6" name="Image 1" descr="preencoded.png"/>
          <p:cNvPicPr>
            <a:picLocks noChangeAspect="1"/>
          </p:cNvPicPr>
          <p:nvPr/>
        </p:nvPicPr>
        <p:blipFill>
          <a:blip r:embed="rId4"/>
          <a:stretch>
            <a:fillRect/>
          </a:stretch>
        </p:blipFill>
        <p:spPr>
          <a:xfrm>
            <a:off x="686395" y="1529239"/>
            <a:ext cx="190619" cy="152519"/>
          </a:xfrm>
          <a:prstGeom prst="rect">
            <a:avLst/>
          </a:prstGeom>
        </p:spPr>
      </p:pic>
      <p:sp>
        <p:nvSpPr>
          <p:cNvPr id="7" name="Text 3"/>
          <p:cNvSpPr/>
          <p:nvPr/>
        </p:nvSpPr>
        <p:spPr>
          <a:xfrm>
            <a:off x="1030366" y="1327368"/>
            <a:ext cx="12914471" cy="243959"/>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I have written a simple cue word strategy using the principles of Johari Windows that I would like to expand into a training material.</a:t>
            </a:r>
          </a:p>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 Could you please help me with a three level outline to make it essentially a trainable material with a word count of no more than 5000 words</a:t>
            </a:r>
            <a:endParaRPr lang="en-US" sz="1200" dirty="0"/>
          </a:p>
        </p:txBody>
      </p:sp>
      <p:sp>
        <p:nvSpPr>
          <p:cNvPr id="8" name="Text 4"/>
          <p:cNvSpPr/>
          <p:nvPr/>
        </p:nvSpPr>
        <p:spPr>
          <a:xfrm>
            <a:off x="1025681" y="1812290"/>
            <a:ext cx="12914471" cy="243959"/>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{{Prompt word strategy:</a:t>
            </a:r>
            <a:endParaRPr lang="en-US" sz="1200" dirty="0"/>
          </a:p>
        </p:txBody>
      </p:sp>
      <p:sp>
        <p:nvSpPr>
          <p:cNvPr id="9" name="Text 5"/>
          <p:cNvSpPr/>
          <p:nvPr/>
        </p:nvSpPr>
        <p:spPr>
          <a:xfrm>
            <a:off x="1029532" y="2017365"/>
            <a:ext cx="12914471" cy="975836"/>
          </a:xfrm>
          <a:prstGeom prst="rect">
            <a:avLst/>
          </a:prstGeom>
          <a:noFill/>
          <a:ln/>
        </p:spPr>
        <p:txBody>
          <a:bodyPr wrap="square" lIns="0" tIns="0" rIns="0" bIns="0" rtlCol="0" anchor="t"/>
          <a:lstStyle/>
          <a:p>
            <a:pPr marL="0" indent="0" algn="l">
              <a:lnSpc>
                <a:spcPts val="1900"/>
              </a:lnSpc>
              <a:buNone/>
            </a:pPr>
            <a:r>
              <a:rPr lang="en-US" sz="900" dirty="0">
                <a:solidFill>
                  <a:srgbClr val="000000"/>
                </a:solidFill>
                <a:latin typeface="Inter" pitchFamily="34" charset="0"/>
                <a:ea typeface="Inter" pitchFamily="34" charset="-122"/>
                <a:cs typeface="Inter" pitchFamily="34" charset="-120"/>
              </a:rPr>
              <a:t>Common Cognitive Area (Direct Expression) Strategy: clear and concise instructions are sufficient Reason: areas that are understood by both parties and do not require complex explanations Applicable: basic tasks and clear goals AI Advantage Area (Learning Questioning) Strategy: ask for guidance and ask for detailed explanations Reason: to leverage the AI's expertise while learning from its thought processes Applicable: complex analyses and large-scale processing Human Advantage Area (Guided Collaboration) Strategy: Provide ideas for the AI to add Reason: Humans guide the direction and the AI helps to refine the details Applicable: Creative work and emotional tasks Unknown Quadrant (Exploratory Conversation) Strategy: Joint brainstorming and speculation Reason: Stimulate new ideas through the conversation Applicable: Creative exploration and cross-boundary thinking This categorization helps users to choose the most suitable prompt word strategy according to different scenarios, and improve the efficiency of collaboration with the AI. Each quadrant is accompanied by a brief description and specific application scenarios, making it easier for users to understand and apply.}}</a:t>
            </a:r>
            <a:endParaRPr lang="en-US" sz="900" dirty="0"/>
          </a:p>
        </p:txBody>
      </p:sp>
      <p:sp>
        <p:nvSpPr>
          <p:cNvPr id="10" name="Shape 6"/>
          <p:cNvSpPr/>
          <p:nvPr/>
        </p:nvSpPr>
        <p:spPr>
          <a:xfrm>
            <a:off x="533876" y="3610808"/>
            <a:ext cx="13562648" cy="1898452"/>
          </a:xfrm>
          <a:prstGeom prst="roundRect">
            <a:avLst>
              <a:gd name="adj" fmla="val 3375"/>
            </a:avLst>
          </a:prstGeom>
          <a:solidFill>
            <a:srgbClr val="D0C3EE"/>
          </a:solidFill>
          <a:ln/>
        </p:spPr>
      </p:sp>
      <p:pic>
        <p:nvPicPr>
          <p:cNvPr id="11" name="Image 2" descr="preencoded.png"/>
          <p:cNvPicPr>
            <a:picLocks noChangeAspect="1"/>
          </p:cNvPicPr>
          <p:nvPr/>
        </p:nvPicPr>
        <p:blipFill>
          <a:blip r:embed="rId4"/>
          <a:stretch>
            <a:fillRect/>
          </a:stretch>
        </p:blipFill>
        <p:spPr>
          <a:xfrm>
            <a:off x="686395" y="3843218"/>
            <a:ext cx="190619" cy="152519"/>
          </a:xfrm>
          <a:prstGeom prst="rect">
            <a:avLst/>
          </a:prstGeom>
        </p:spPr>
      </p:pic>
      <p:sp>
        <p:nvSpPr>
          <p:cNvPr id="12" name="Text 7"/>
          <p:cNvSpPr/>
          <p:nvPr/>
        </p:nvSpPr>
        <p:spPr>
          <a:xfrm>
            <a:off x="1029533" y="3801427"/>
            <a:ext cx="12914471" cy="243959"/>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I'm new to the company for a bit and am working on his sales conversion business logic. Below is a textual mess of what a coworker dictated to me:</a:t>
            </a:r>
            <a:endParaRPr lang="en-US" sz="1200" dirty="0"/>
          </a:p>
        </p:txBody>
      </p:sp>
      <p:sp>
        <p:nvSpPr>
          <p:cNvPr id="13" name="Text 8"/>
          <p:cNvSpPr/>
          <p:nvPr/>
        </p:nvSpPr>
        <p:spPr>
          <a:xfrm>
            <a:off x="1011316" y="4079737"/>
            <a:ext cx="12914471" cy="731877"/>
          </a:xfrm>
          <a:prstGeom prst="rect">
            <a:avLst/>
          </a:prstGeom>
          <a:noFill/>
          <a:ln/>
        </p:spPr>
        <p:txBody>
          <a:bodyPr wrap="squar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{{Our core logic ah, in fact, is a little, he is through the non-stop to them with this, with the text ah, to the customer to send all kinds of, my feeling may be some similar questions, such as do you want to experience the class? He said yes, so what happens? If he says no, then what happens? He may have designed this process several times based on this question ah, based on some of the questions, such as the customer said yes or no, and then they will produce different strategies, some of them are immediately offer, some of them? This is this, this every other day to quote, and so on, he has a decision tree, }}</a:t>
            </a:r>
            <a:endParaRPr lang="en-US" sz="1200" dirty="0"/>
          </a:p>
        </p:txBody>
      </p:sp>
      <p:sp>
        <p:nvSpPr>
          <p:cNvPr id="14" name="Text 9"/>
          <p:cNvSpPr/>
          <p:nvPr/>
        </p:nvSpPr>
        <p:spPr>
          <a:xfrm>
            <a:off x="1008974" y="5137190"/>
            <a:ext cx="12914471" cy="243959"/>
          </a:xfrm>
          <a:prstGeom prst="rect">
            <a:avLst/>
          </a:prstGeom>
          <a:noFill/>
          <a:ln/>
        </p:spPr>
        <p:txBody>
          <a:bodyPr wrap="none" lIns="0" tIns="0" rIns="0" bIns="0" rtlCol="0" anchor="t"/>
          <a:lstStyle/>
          <a:p>
            <a:pPr marL="0" indent="0" algn="l">
              <a:lnSpc>
                <a:spcPts val="1900"/>
              </a:lnSpc>
              <a:buNone/>
            </a:pPr>
            <a:r>
              <a:rPr lang="en-US" sz="1200" b="1" dirty="0">
                <a:solidFill>
                  <a:srgbClr val="000000"/>
                </a:solidFill>
                <a:latin typeface="Inter" pitchFamily="34" charset="0"/>
                <a:ea typeface="Inter" pitchFamily="34" charset="-122"/>
                <a:cs typeface="Inter" pitchFamily="34" charset="-120"/>
              </a:rPr>
              <a:t>Based on this background information, please help me dissect the following and what is the science behind this</a:t>
            </a:r>
            <a:endParaRPr lang="en-US" sz="1200" b="1" dirty="0"/>
          </a:p>
        </p:txBody>
      </p:sp>
      <p:sp>
        <p:nvSpPr>
          <p:cNvPr id="15" name="Shape 10"/>
          <p:cNvSpPr/>
          <p:nvPr/>
        </p:nvSpPr>
        <p:spPr>
          <a:xfrm>
            <a:off x="533876" y="5680829"/>
            <a:ext cx="13562648" cy="2005132"/>
          </a:xfrm>
          <a:prstGeom prst="roundRect">
            <a:avLst>
              <a:gd name="adj" fmla="val 3196"/>
            </a:avLst>
          </a:prstGeom>
          <a:solidFill>
            <a:srgbClr val="D0C3EE"/>
          </a:solidFill>
          <a:ln/>
        </p:spPr>
      </p:sp>
      <p:pic>
        <p:nvPicPr>
          <p:cNvPr id="16" name="Image 3" descr="preencoded.png"/>
          <p:cNvPicPr>
            <a:picLocks noChangeAspect="1"/>
          </p:cNvPicPr>
          <p:nvPr/>
        </p:nvPicPr>
        <p:blipFill>
          <a:blip r:embed="rId4"/>
          <a:stretch>
            <a:fillRect/>
          </a:stretch>
        </p:blipFill>
        <p:spPr>
          <a:xfrm>
            <a:off x="686395" y="5913239"/>
            <a:ext cx="190619" cy="152519"/>
          </a:xfrm>
          <a:prstGeom prst="rect">
            <a:avLst/>
          </a:prstGeom>
        </p:spPr>
      </p:pic>
      <p:sp>
        <p:nvSpPr>
          <p:cNvPr id="17" name="Text 11"/>
          <p:cNvSpPr/>
          <p:nvPr/>
        </p:nvSpPr>
        <p:spPr>
          <a:xfrm>
            <a:off x="1029533" y="5871448"/>
            <a:ext cx="12914471" cy="1219795"/>
          </a:xfrm>
          <a:prstGeom prst="rect">
            <a:avLst/>
          </a:prstGeom>
          <a:noFill/>
          <a:ln/>
        </p:spPr>
        <p:txBody>
          <a:bodyPr wrap="squar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Here's a description of the impact of AI on human society:
 {{
1. “The only tasks left for humans” may be to describe tasks accurately and comprehensively, to make decisions at critical moments, and to perform labor that requires a high degree of creativity.</a:t>
            </a:r>
          </a:p>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2. That would mean the collapse of the “white-collar society”. This collapse will occur not only in the West, but everywhere that white collar workers are needed, because big models not only save costs, but also increase efficiency and reduce internal organizational conflicts.}}</a:t>
            </a:r>
            <a:endParaRPr lang="en-US" sz="1200" dirty="0"/>
          </a:p>
        </p:txBody>
      </p:sp>
      <p:sp>
        <p:nvSpPr>
          <p:cNvPr id="18" name="Text 12"/>
          <p:cNvSpPr/>
          <p:nvPr/>
        </p:nvSpPr>
        <p:spPr>
          <a:xfrm>
            <a:off x="1029533" y="7350502"/>
            <a:ext cx="12914471" cy="243959"/>
          </a:xfrm>
          <a:prstGeom prst="rect">
            <a:avLst/>
          </a:prstGeom>
          <a:noFill/>
          <a:ln/>
        </p:spPr>
        <p:txBody>
          <a:bodyPr wrap="none" lIns="0" tIns="0" rIns="0" bIns="0" rtlCol="0" anchor="t"/>
          <a:lstStyle/>
          <a:p>
            <a:pPr marL="0" indent="0" algn="l">
              <a:lnSpc>
                <a:spcPts val="1900"/>
              </a:lnSpc>
              <a:buNone/>
            </a:pPr>
            <a:r>
              <a:rPr lang="en-US" sz="1200" b="1" dirty="0">
                <a:solidFill>
                  <a:srgbClr val="000000"/>
                </a:solidFill>
                <a:latin typeface="Inter" pitchFamily="34" charset="0"/>
                <a:ea typeface="Inter" pitchFamily="34" charset="-122"/>
                <a:cs typeface="Inter" pitchFamily="34" charset="-120"/>
              </a:rPr>
              <a:t>I'd like to hear your analysis and opinion</a:t>
            </a:r>
            <a:endParaRPr lang="en-US" sz="12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638472"/>
          </a:xfrm>
          <a:prstGeom prst="rect">
            <a:avLst/>
          </a:prstGeom>
        </p:spPr>
      </p:pic>
      <p:sp>
        <p:nvSpPr>
          <p:cNvPr id="3" name="Shape 0"/>
          <p:cNvSpPr/>
          <p:nvPr/>
        </p:nvSpPr>
        <p:spPr>
          <a:xfrm>
            <a:off x="0" y="0"/>
            <a:ext cx="14630400" cy="30638472"/>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maximum information content</a:t>
            </a:r>
            <a:endParaRPr lang="en-US" sz="2450" dirty="0"/>
          </a:p>
        </p:txBody>
      </p:sp>
      <p:sp>
        <p:nvSpPr>
          <p:cNvPr id="8" name="Text 2"/>
          <p:cNvSpPr/>
          <p:nvPr/>
        </p:nvSpPr>
        <p:spPr>
          <a:xfrm>
            <a:off x="396835" y="30145196"/>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graphicFrame>
        <p:nvGraphicFramePr>
          <p:cNvPr id="11" name="Table 11">
            <a:extLst>
              <a:ext uri="{FF2B5EF4-FFF2-40B4-BE49-F238E27FC236}">
                <a16:creationId xmlns:a16="http://schemas.microsoft.com/office/drawing/2014/main" id="{A2B7A801-80B9-4AAB-8CC3-4555A8B31CC1}"/>
              </a:ext>
            </a:extLst>
          </p:cNvPr>
          <p:cNvGraphicFramePr>
            <a:graphicFrameLocks noGrp="1"/>
          </p:cNvGraphicFramePr>
          <p:nvPr>
            <p:extLst>
              <p:ext uri="{D42A27DB-BD31-4B8C-83A1-F6EECF244321}">
                <p14:modId xmlns:p14="http://schemas.microsoft.com/office/powerpoint/2010/main" val="2975278818"/>
              </p:ext>
            </p:extLst>
          </p:nvPr>
        </p:nvGraphicFramePr>
        <p:xfrm>
          <a:off x="157479" y="863600"/>
          <a:ext cx="14315440" cy="12349480"/>
        </p:xfrm>
        <a:graphic>
          <a:graphicData uri="http://schemas.openxmlformats.org/drawingml/2006/table">
            <a:tbl>
              <a:tblPr firstRow="1" bandRow="1">
                <a:tableStyleId>{7E9639D4-E3E2-4D34-9284-5A2195B3D0D7}</a:tableStyleId>
              </a:tblPr>
              <a:tblGrid>
                <a:gridCol w="3079646">
                  <a:extLst>
                    <a:ext uri="{9D8B030D-6E8A-4147-A177-3AD203B41FA5}">
                      <a16:colId xmlns:a16="http://schemas.microsoft.com/office/drawing/2014/main" val="1728304878"/>
                    </a:ext>
                  </a:extLst>
                </a:gridCol>
                <a:gridCol w="4078074">
                  <a:extLst>
                    <a:ext uri="{9D8B030D-6E8A-4147-A177-3AD203B41FA5}">
                      <a16:colId xmlns:a16="http://schemas.microsoft.com/office/drawing/2014/main" val="3566355346"/>
                    </a:ext>
                  </a:extLst>
                </a:gridCol>
                <a:gridCol w="1248230">
                  <a:extLst>
                    <a:ext uri="{9D8B030D-6E8A-4147-A177-3AD203B41FA5}">
                      <a16:colId xmlns:a16="http://schemas.microsoft.com/office/drawing/2014/main" val="1428846977"/>
                    </a:ext>
                  </a:extLst>
                </a:gridCol>
                <a:gridCol w="5909490">
                  <a:extLst>
                    <a:ext uri="{9D8B030D-6E8A-4147-A177-3AD203B41FA5}">
                      <a16:colId xmlns:a16="http://schemas.microsoft.com/office/drawing/2014/main" val="3028165161"/>
                    </a:ext>
                  </a:extLst>
                </a:gridCol>
              </a:tblGrid>
              <a:tr h="370840">
                <a:tc>
                  <a:txBody>
                    <a:bodyPr/>
                    <a:lstStyle/>
                    <a:p>
                      <a:pPr algn="ctr"/>
                      <a:r>
                        <a:rPr lang="en-US" dirty="0">
                          <a:solidFill>
                            <a:schemeClr val="bg1"/>
                          </a:solidFill>
                        </a:rPr>
                        <a:t>Field</a:t>
                      </a:r>
                      <a:r>
                        <a:rPr lang="en-US" dirty="0">
                          <a:solidFill>
                            <a:schemeClr val="tx1"/>
                          </a:solidFill>
                        </a:rPr>
                        <a:t> </a:t>
                      </a:r>
                      <a:r>
                        <a:rPr lang="en-US" dirty="0">
                          <a:solidFill>
                            <a:schemeClr val="bg1"/>
                          </a:solidFill>
                        </a:rPr>
                        <a:t>Name</a:t>
                      </a:r>
                      <a:r>
                        <a:rPr lang="en-US" dirty="0">
                          <a:solidFill>
                            <a:schemeClr val="tx1"/>
                          </a:solidFill>
                        </a:rPr>
                        <a:t> </a:t>
                      </a:r>
                    </a:p>
                  </a:txBody>
                  <a:tcPr/>
                </a:tc>
                <a:tc>
                  <a:txBody>
                    <a:bodyPr/>
                    <a:lstStyle/>
                    <a:p>
                      <a:pPr algn="ctr"/>
                      <a:r>
                        <a:rPr lang="en-US" b="1" dirty="0">
                          <a:solidFill>
                            <a:schemeClr val="bg1"/>
                          </a:solidFill>
                          <a:effectLst/>
                        </a:rPr>
                        <a:t>Business Meaning</a:t>
                      </a:r>
                      <a:endParaRPr lang="en-US" b="1" dirty="0">
                        <a:solidFill>
                          <a:schemeClr val="bg1"/>
                        </a:solidFill>
                        <a:effectLst/>
                        <a:latin typeface="+mn-lt"/>
                      </a:endParaRPr>
                    </a:p>
                  </a:txBody>
                  <a:tcPr anchor="ctr"/>
                </a:tc>
                <a:tc>
                  <a:txBody>
                    <a:bodyPr/>
                    <a:lstStyle/>
                    <a:p>
                      <a:pPr algn="ctr"/>
                      <a:r>
                        <a:rPr lang="en-US" b="1" dirty="0">
                          <a:solidFill>
                            <a:schemeClr val="bg1"/>
                          </a:solidFill>
                          <a:effectLst/>
                        </a:rPr>
                        <a:t>Data Type</a:t>
                      </a:r>
                      <a:endParaRPr lang="en-US" b="1" dirty="0">
                        <a:solidFill>
                          <a:schemeClr val="bg1"/>
                        </a:solidFill>
                        <a:effectLst/>
                        <a:latin typeface="+mn-lt"/>
                      </a:endParaRPr>
                    </a:p>
                  </a:txBody>
                  <a:tcPr anchor="ctr"/>
                </a:tc>
                <a:tc>
                  <a:txBody>
                    <a:bodyPr/>
                    <a:lstStyle/>
                    <a:p>
                      <a:pPr algn="ctr"/>
                      <a:r>
                        <a:rPr lang="en-US" b="1" dirty="0">
                          <a:solidFill>
                            <a:schemeClr val="bg1"/>
                          </a:solidFill>
                          <a:effectLst/>
                        </a:rPr>
                        <a:t>Additional Notes</a:t>
                      </a:r>
                      <a:endParaRPr lang="en-US" b="1" dirty="0">
                        <a:solidFill>
                          <a:schemeClr val="bg1"/>
                        </a:solidFill>
                        <a:effectLst/>
                        <a:latin typeface="+mn-lt"/>
                      </a:endParaRPr>
                    </a:p>
                  </a:txBody>
                  <a:tcPr anchor="ctr"/>
                </a:tc>
                <a:extLst>
                  <a:ext uri="{0D108BD9-81ED-4DB2-BD59-A6C34878D82A}">
                    <a16:rowId xmlns:a16="http://schemas.microsoft.com/office/drawing/2014/main" val="86716604"/>
                  </a:ext>
                </a:extLst>
              </a:tr>
              <a:tr h="370840">
                <a:tc>
                  <a:txBody>
                    <a:bodyPr/>
                    <a:lstStyle/>
                    <a:p>
                      <a:r>
                        <a:rPr lang="en-US" b="0" dirty="0">
                          <a:effectLst/>
                        </a:rPr>
                        <a:t>Student ID</a:t>
                      </a:r>
                      <a:endParaRPr lang="en-US" b="0" dirty="0">
                        <a:effectLst/>
                        <a:latin typeface="Arial Black" panose="020B0A04020102020204" pitchFamily="34" charset="0"/>
                      </a:endParaRPr>
                    </a:p>
                  </a:txBody>
                  <a:tcPr anchor="ctr"/>
                </a:tc>
                <a:tc>
                  <a:txBody>
                    <a:bodyPr/>
                    <a:lstStyle/>
                    <a:p>
                      <a:r>
                        <a:rPr lang="en-US" b="0" dirty="0">
                          <a:effectLst/>
                        </a:rPr>
                        <a:t>Unique identifier for each student</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Number</a:t>
                      </a:r>
                      <a:endParaRPr lang="en-US" dirty="0"/>
                    </a:p>
                  </a:txBody>
                  <a:tcPr/>
                </a:tc>
                <a:tc>
                  <a:txBody>
                    <a:bodyPr/>
                    <a:lstStyle/>
                    <a:p>
                      <a:r>
                        <a:rPr lang="en-US" sz="1800" b="0" kern="1200" dirty="0">
                          <a:solidFill>
                            <a:schemeClr val="dk1"/>
                          </a:solidFill>
                          <a:effectLst/>
                        </a:rPr>
                        <a:t>Once a student registers for our product (website or APP), they will be automatically assigned a unique ID.</a:t>
                      </a:r>
                      <a:endParaRPr lang="en-US" dirty="0"/>
                    </a:p>
                  </a:txBody>
                  <a:tcPr/>
                </a:tc>
                <a:extLst>
                  <a:ext uri="{0D108BD9-81ED-4DB2-BD59-A6C34878D82A}">
                    <a16:rowId xmlns:a16="http://schemas.microsoft.com/office/drawing/2014/main" val="2861909129"/>
                  </a:ext>
                </a:extLst>
              </a:tr>
              <a:tr h="370840">
                <a:tc>
                  <a:txBody>
                    <a:bodyPr/>
                    <a:lstStyle/>
                    <a:p>
                      <a:r>
                        <a:rPr lang="en-US" b="0" dirty="0">
                          <a:effectLst/>
                        </a:rPr>
                        <a:t>English Name</a:t>
                      </a:r>
                      <a:endParaRPr lang="en-US" b="0" dirty="0">
                        <a:effectLst/>
                        <a:latin typeface="Arial Black" panose="020B0A04020102020204" pitchFamily="34" charset="0"/>
                      </a:endParaRPr>
                    </a:p>
                  </a:txBody>
                  <a:tcPr anchor="ctr"/>
                </a:tc>
                <a:tc>
                  <a:txBody>
                    <a:bodyPr/>
                    <a:lstStyle/>
                    <a:p>
                      <a:r>
                        <a:rPr lang="en-US" b="0" dirty="0">
                          <a:effectLst/>
                        </a:rPr>
                        <a:t>Student's English name</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Text</a:t>
                      </a:r>
                      <a:endParaRPr lang="en-US" dirty="0"/>
                    </a:p>
                  </a:txBody>
                  <a:tcPr/>
                </a:tc>
                <a:tc>
                  <a:txBody>
                    <a:bodyPr/>
                    <a:lstStyle/>
                    <a:p>
                      <a:r>
                        <a:rPr lang="en-US" sz="1800" b="0" kern="1200" dirty="0">
                          <a:solidFill>
                            <a:schemeClr val="dk1"/>
                          </a:solidFill>
                          <a:effectLst/>
                        </a:rPr>
                        <a:t>Some data is "student" because the student did not fill it in, and our sales staff could not obtain it through contact.</a:t>
                      </a:r>
                      <a:endParaRPr lang="en-US" dirty="0"/>
                    </a:p>
                  </a:txBody>
                  <a:tcPr/>
                </a:tc>
                <a:extLst>
                  <a:ext uri="{0D108BD9-81ED-4DB2-BD59-A6C34878D82A}">
                    <a16:rowId xmlns:a16="http://schemas.microsoft.com/office/drawing/2014/main" val="4090896329"/>
                  </a:ext>
                </a:extLst>
              </a:tr>
              <a:tr h="370840">
                <a:tc>
                  <a:txBody>
                    <a:bodyPr/>
                    <a:lstStyle/>
                    <a:p>
                      <a:r>
                        <a:rPr lang="en-US" b="0" dirty="0">
                          <a:effectLst/>
                        </a:rPr>
                        <a:t>Channel Type</a:t>
                      </a:r>
                      <a:endParaRPr lang="en-US" b="0" dirty="0">
                        <a:effectLst/>
                        <a:latin typeface="Arial Black" panose="020B0A04020102020204" pitchFamily="34" charset="0"/>
                      </a:endParaRPr>
                    </a:p>
                  </a:txBody>
                  <a:tcPr anchor="ctr"/>
                </a:tc>
                <a:tc>
                  <a:txBody>
                    <a:bodyPr/>
                    <a:lstStyle/>
                    <a:p>
                      <a:r>
                        <a:rPr lang="en-US" b="0" dirty="0">
                          <a:effectLst/>
                        </a:rPr>
                        <a:t>Channel category from which the student originated</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Text</a:t>
                      </a:r>
                      <a:endParaRPr lang="en-US" dirty="0"/>
                    </a:p>
                  </a:txBody>
                  <a:tcPr/>
                </a:tc>
                <a:tc>
                  <a:txBody>
                    <a:bodyPr/>
                    <a:lstStyle/>
                    <a:p>
                      <a:r>
                        <a:rPr lang="en-US" sz="1800" b="0" kern="1200" dirty="0">
                          <a:solidFill>
                            <a:schemeClr val="dk1"/>
                          </a:solidFill>
                          <a:effectLst/>
                        </a:rPr>
                        <a:t>MKT: Sales leads from market and brand campaigns (Leads). Referral: Paying students recommend us to their friends and relatives. Non-MKT Non-REF: Same as the first type; this is a naming error. I will merge this category with the first category and collectively call it "MKT".</a:t>
                      </a:r>
                      <a:endParaRPr lang="en-US" dirty="0"/>
                    </a:p>
                  </a:txBody>
                  <a:tcPr/>
                </a:tc>
                <a:extLst>
                  <a:ext uri="{0D108BD9-81ED-4DB2-BD59-A6C34878D82A}">
                    <a16:rowId xmlns:a16="http://schemas.microsoft.com/office/drawing/2014/main" val="2135747657"/>
                  </a:ext>
                </a:extLst>
              </a:tr>
              <a:tr h="370840">
                <a:tc>
                  <a:txBody>
                    <a:bodyPr/>
                    <a:lstStyle/>
                    <a:p>
                      <a:r>
                        <a:rPr lang="en-US" b="0" dirty="0">
                          <a:effectLst/>
                        </a:rPr>
                        <a:t>Demographic Category (New)</a:t>
                      </a:r>
                      <a:endParaRPr lang="en-US" b="0" dirty="0">
                        <a:effectLst/>
                        <a:latin typeface="Arial Black" panose="020B0A04020102020204" pitchFamily="34" charset="0"/>
                      </a:endParaRPr>
                    </a:p>
                  </a:txBody>
                  <a:tcPr anchor="ctr"/>
                </a:tc>
                <a:tc>
                  <a:txBody>
                    <a:bodyPr/>
                    <a:lstStyle/>
                    <a:p>
                      <a:r>
                        <a:rPr lang="en-US" b="0" dirty="0">
                          <a:effectLst/>
                        </a:rPr>
                        <a:t>Student's demographic category, with "Adult" and "Youth" types</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Text</a:t>
                      </a:r>
                      <a:endParaRPr lang="en-US" dirty="0"/>
                    </a:p>
                  </a:txBody>
                  <a:tcPr/>
                </a:tc>
                <a:tc>
                  <a:txBody>
                    <a:bodyPr/>
                    <a:lstStyle/>
                    <a:p>
                      <a:r>
                        <a:rPr lang="en-US" sz="1800" b="0" kern="1200" dirty="0">
                          <a:solidFill>
                            <a:schemeClr val="dk1"/>
                          </a:solidFill>
                          <a:effectLst/>
                        </a:rPr>
                        <a:t>These are the two main user demographics for our business.</a:t>
                      </a:r>
                      <a:endParaRPr lang="en-US" dirty="0"/>
                    </a:p>
                  </a:txBody>
                  <a:tcPr/>
                </a:tc>
                <a:extLst>
                  <a:ext uri="{0D108BD9-81ED-4DB2-BD59-A6C34878D82A}">
                    <a16:rowId xmlns:a16="http://schemas.microsoft.com/office/drawing/2014/main" val="47410654"/>
                  </a:ext>
                </a:extLst>
              </a:tr>
              <a:tr h="370840">
                <a:tc>
                  <a:txBody>
                    <a:bodyPr/>
                    <a:lstStyle/>
                    <a:p>
                      <a:r>
                        <a:rPr lang="en-US" b="0" dirty="0">
                          <a:effectLst/>
                        </a:rPr>
                        <a:t>Current Country or Region Name</a:t>
                      </a:r>
                      <a:endParaRPr lang="en-US" b="0" dirty="0">
                        <a:effectLst/>
                        <a:latin typeface="Arial Black" panose="020B0A04020102020204" pitchFamily="34" charset="0"/>
                      </a:endParaRPr>
                    </a:p>
                  </a:txBody>
                  <a:tcPr anchor="ctr"/>
                </a:tc>
                <a:tc>
                  <a:txBody>
                    <a:bodyPr/>
                    <a:lstStyle/>
                    <a:p>
                      <a:r>
                        <a:rPr lang="en-US" b="0" dirty="0">
                          <a:effectLst/>
                        </a:rPr>
                        <a:t>Country or region where the student's registered phone number is located</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Text</a:t>
                      </a:r>
                      <a:endParaRPr lang="en-US" dirty="0"/>
                    </a:p>
                  </a:txBody>
                  <a:tcPr/>
                </a:tc>
                <a:tc>
                  <a:txBody>
                    <a:bodyPr/>
                    <a:lstStyle/>
                    <a:p>
                      <a:r>
                        <a:rPr lang="en-US" sz="1800" b="0" kern="1200" dirty="0">
                          <a:solidFill>
                            <a:schemeClr val="dk1"/>
                          </a:solidFill>
                          <a:effectLst/>
                        </a:rPr>
                        <a:t>Our users in the Middle East market are currently highly concentrated in Saudi Arabia.</a:t>
                      </a:r>
                      <a:endParaRPr lang="en-US" dirty="0"/>
                    </a:p>
                  </a:txBody>
                  <a:tcPr/>
                </a:tc>
                <a:extLst>
                  <a:ext uri="{0D108BD9-81ED-4DB2-BD59-A6C34878D82A}">
                    <a16:rowId xmlns:a16="http://schemas.microsoft.com/office/drawing/2014/main" val="1691883277"/>
                  </a:ext>
                </a:extLst>
              </a:tr>
              <a:tr h="370840">
                <a:tc>
                  <a:txBody>
                    <a:bodyPr/>
                    <a:lstStyle/>
                    <a:p>
                      <a:r>
                        <a:rPr lang="en-US" b="0" dirty="0">
                          <a:effectLst/>
                        </a:rPr>
                        <a:t>Registration Date</a:t>
                      </a:r>
                      <a:endParaRPr lang="en-US" b="0" dirty="0">
                        <a:effectLst/>
                        <a:latin typeface="Arial Black" panose="020B0A04020102020204" pitchFamily="34" charset="0"/>
                      </a:endParaRPr>
                    </a:p>
                  </a:txBody>
                  <a:tcPr anchor="ctr"/>
                </a:tc>
                <a:tc>
                  <a:txBody>
                    <a:bodyPr/>
                    <a:lstStyle/>
                    <a:p>
                      <a:r>
                        <a:rPr lang="en-US" b="0" dirty="0">
                          <a:effectLst/>
                        </a:rPr>
                        <a:t>Date the student registered on the platform</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Date</a:t>
                      </a:r>
                      <a:endParaRPr lang="en-US" dirty="0"/>
                    </a:p>
                  </a:txBody>
                  <a:tcPr/>
                </a:tc>
                <a:tc>
                  <a:txBody>
                    <a:bodyPr/>
                    <a:lstStyle/>
                    <a:p>
                      <a:r>
                        <a:rPr lang="en-US" sz="1800" b="0" kern="1200" dirty="0">
                          <a:solidFill>
                            <a:schemeClr val="dk1"/>
                          </a:solidFill>
                          <a:effectLst/>
                        </a:rPr>
                        <a:t>Understanding is accurate. (No further explanation needed)</a:t>
                      </a:r>
                      <a:endParaRPr lang="en-US" dirty="0"/>
                    </a:p>
                  </a:txBody>
                  <a:tcPr/>
                </a:tc>
                <a:extLst>
                  <a:ext uri="{0D108BD9-81ED-4DB2-BD59-A6C34878D82A}">
                    <a16:rowId xmlns:a16="http://schemas.microsoft.com/office/drawing/2014/main" val="4004115121"/>
                  </a:ext>
                </a:extLst>
              </a:tr>
              <a:tr h="370840">
                <a:tc>
                  <a:txBody>
                    <a:bodyPr/>
                    <a:lstStyle/>
                    <a:p>
                      <a:r>
                        <a:rPr lang="en-US" b="0" dirty="0">
                          <a:effectLst/>
                        </a:rPr>
                        <a:t>Last Trial Lesson Booking Date</a:t>
                      </a:r>
                      <a:endParaRPr lang="en-US" b="0" dirty="0">
                        <a:effectLst/>
                        <a:latin typeface="Arial Black" panose="020B0A04020102020204" pitchFamily="34" charset="0"/>
                      </a:endParaRPr>
                    </a:p>
                  </a:txBody>
                  <a:tcPr anchor="ctr"/>
                </a:tc>
                <a:tc>
                  <a:txBody>
                    <a:bodyPr/>
                    <a:lstStyle/>
                    <a:p>
                      <a:r>
                        <a:rPr lang="en-US" b="0" dirty="0">
                          <a:effectLst/>
                        </a:rPr>
                        <a:t>Date the student last booked a trial lesson</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Date</a:t>
                      </a:r>
                      <a:endParaRPr lang="en-US" dirty="0"/>
                    </a:p>
                  </a:txBody>
                  <a:tcPr/>
                </a:tc>
                <a:tc>
                  <a:txBody>
                    <a:bodyPr/>
                    <a:lstStyle/>
                    <a:p>
                      <a:r>
                        <a:rPr lang="en-US" sz="1800" b="0" kern="1200" dirty="0">
                          <a:solidFill>
                            <a:schemeClr val="dk1"/>
                          </a:solidFill>
                          <a:effectLst/>
                        </a:rPr>
                        <a:t>Our user conversion funnel is: Registration, Booking, Attendance, Payment. We provide trial users with 1 one-on-one live foreign teacher trial lesson. Booking means: The user has booked a time to attend this trial lesson; otherwise, it's [Not Booked].  Attendance means: The user actually attended this trial lesson; otherwise, it's [Absent].  If this column is empty, it means the user registered but did not book a trial lesson on the official website or APP.</a:t>
                      </a:r>
                      <a:endParaRPr lang="en-US" dirty="0"/>
                    </a:p>
                  </a:txBody>
                  <a:tcPr/>
                </a:tc>
                <a:extLst>
                  <a:ext uri="{0D108BD9-81ED-4DB2-BD59-A6C34878D82A}">
                    <a16:rowId xmlns:a16="http://schemas.microsoft.com/office/drawing/2014/main" val="1664440066"/>
                  </a:ext>
                </a:extLst>
              </a:tr>
              <a:tr h="370840">
                <a:tc>
                  <a:txBody>
                    <a:bodyPr/>
                    <a:lstStyle/>
                    <a:p>
                      <a:r>
                        <a:rPr lang="en-US" b="0" dirty="0">
                          <a:effectLst/>
                        </a:rPr>
                        <a:t>Last Trial Lesson Attendance Date</a:t>
                      </a:r>
                      <a:endParaRPr lang="en-US" b="0" dirty="0">
                        <a:effectLst/>
                        <a:latin typeface="Arial Black" panose="020B0A04020102020204" pitchFamily="34" charset="0"/>
                      </a:endParaRPr>
                    </a:p>
                  </a:txBody>
                  <a:tcPr anchor="ctr"/>
                </a:tc>
                <a:tc>
                  <a:txBody>
                    <a:bodyPr/>
                    <a:lstStyle/>
                    <a:p>
                      <a:r>
                        <a:rPr lang="en-US" b="0" dirty="0">
                          <a:effectLst/>
                        </a:rPr>
                        <a:t>Date the student last attended a trial lesson</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Date</a:t>
                      </a:r>
                      <a:endParaRPr lang="en-US" dirty="0"/>
                    </a:p>
                  </a:txBody>
                  <a:tcPr/>
                </a:tc>
                <a:tc>
                  <a:txBody>
                    <a:bodyPr/>
                    <a:lstStyle/>
                    <a:p>
                      <a:r>
                        <a:rPr lang="en-US" sz="1800" b="0" kern="1200" dirty="0">
                          <a:solidFill>
                            <a:schemeClr val="dk1"/>
                          </a:solidFill>
                          <a:effectLst/>
                        </a:rPr>
                        <a:t>Background same as above. If this column is empty, it means the user booked but did not attend.</a:t>
                      </a:r>
                      <a:endParaRPr lang="en-US" dirty="0"/>
                    </a:p>
                  </a:txBody>
                  <a:tcPr/>
                </a:tc>
                <a:extLst>
                  <a:ext uri="{0D108BD9-81ED-4DB2-BD59-A6C34878D82A}">
                    <a16:rowId xmlns:a16="http://schemas.microsoft.com/office/drawing/2014/main" val="4050573227"/>
                  </a:ext>
                </a:extLst>
              </a:tr>
              <a:tr h="370840">
                <a:tc>
                  <a:txBody>
                    <a:bodyPr/>
                    <a:lstStyle/>
                    <a:p>
                      <a:r>
                        <a:rPr lang="en-US" b="0" dirty="0">
                          <a:effectLst/>
                        </a:rPr>
                        <a:t>First 1v1 Large Package Payment Date</a:t>
                      </a:r>
                      <a:endParaRPr lang="en-US" b="0" dirty="0">
                        <a:effectLst/>
                        <a:latin typeface="Arial Black" panose="020B0A04020102020204" pitchFamily="34" charset="0"/>
                      </a:endParaRPr>
                    </a:p>
                  </a:txBody>
                  <a:tcPr anchor="ctr"/>
                </a:tc>
                <a:tc>
                  <a:txBody>
                    <a:bodyPr/>
                    <a:lstStyle/>
                    <a:p>
                      <a:r>
                        <a:rPr lang="en-US" b="0" dirty="0">
                          <a:effectLst/>
                        </a:rPr>
                        <a:t>Date the student first paid for a 1v1 large course package</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Date</a:t>
                      </a:r>
                      <a:endParaRPr lang="en-US" dirty="0"/>
                    </a:p>
                  </a:txBody>
                  <a:tcPr/>
                </a:tc>
                <a:tc>
                  <a:txBody>
                    <a:bodyPr/>
                    <a:lstStyle/>
                    <a:p>
                      <a:r>
                        <a:rPr lang="en-US" sz="1800" b="0" kern="1200" dirty="0">
                          <a:solidFill>
                            <a:schemeClr val="dk1"/>
                          </a:solidFill>
                          <a:effectLst/>
                        </a:rPr>
                        <a:t>Background same as above. If this column is empty, it means the user ultimately did not pay.</a:t>
                      </a:r>
                      <a:endParaRPr lang="en-US" dirty="0"/>
                    </a:p>
                  </a:txBody>
                  <a:tcPr/>
                </a:tc>
                <a:extLst>
                  <a:ext uri="{0D108BD9-81ED-4DB2-BD59-A6C34878D82A}">
                    <a16:rowId xmlns:a16="http://schemas.microsoft.com/office/drawing/2014/main" val="2675990043"/>
                  </a:ext>
                </a:extLst>
              </a:tr>
              <a:tr h="370840">
                <a:tc>
                  <a:txBody>
                    <a:bodyPr/>
                    <a:lstStyle/>
                    <a:p>
                      <a:r>
                        <a:rPr lang="en-US" b="0" dirty="0">
                          <a:effectLst/>
                        </a:rPr>
                        <a:t>First 1v1 Large Package Payment Amount (USD)</a:t>
                      </a:r>
                      <a:endParaRPr lang="en-US" b="0" dirty="0">
                        <a:effectLst/>
                        <a:latin typeface="Arial Black" panose="020B0A04020102020204" pitchFamily="34" charset="0"/>
                      </a:endParaRPr>
                    </a:p>
                  </a:txBody>
                  <a:tcPr anchor="ctr"/>
                </a:tc>
                <a:tc>
                  <a:txBody>
                    <a:bodyPr/>
                    <a:lstStyle/>
                    <a:p>
                      <a:r>
                        <a:rPr lang="en-US" b="0" dirty="0">
                          <a:effectLst/>
                        </a:rPr>
                        <a:t>Amount (USD) the student first paid for a 1v1 large course package</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Number</a:t>
                      </a:r>
                      <a:endParaRPr lang="en-US" dirty="0"/>
                    </a:p>
                  </a:txBody>
                  <a:tcPr/>
                </a:tc>
                <a:tc>
                  <a:txBody>
                    <a:bodyPr/>
                    <a:lstStyle/>
                    <a:p>
                      <a:r>
                        <a:rPr lang="en-US" sz="1800" b="0" kern="1200" dirty="0">
                          <a:solidFill>
                            <a:schemeClr val="dk1"/>
                          </a:solidFill>
                          <a:effectLst/>
                        </a:rPr>
                        <a:t>If this column is empty, it means the user ultimately did not pay.</a:t>
                      </a:r>
                      <a:endParaRPr lang="en-US" dirty="0"/>
                    </a:p>
                  </a:txBody>
                  <a:tcPr/>
                </a:tc>
                <a:extLst>
                  <a:ext uri="{0D108BD9-81ED-4DB2-BD59-A6C34878D82A}">
                    <a16:rowId xmlns:a16="http://schemas.microsoft.com/office/drawing/2014/main" val="2919240635"/>
                  </a:ext>
                </a:extLst>
              </a:tr>
              <a:tr h="370840">
                <a:tc>
                  <a:txBody>
                    <a:bodyPr/>
                    <a:lstStyle/>
                    <a:p>
                      <a:r>
                        <a:rPr lang="en-US" b="0" dirty="0">
                          <a:effectLst/>
                        </a:rPr>
                        <a:t>First 1v1 Large Package Paid Plan</a:t>
                      </a:r>
                      <a:endParaRPr lang="en-US" b="0" dirty="0">
                        <a:effectLst/>
                        <a:latin typeface="Arial Black" panose="020B0A04020102020204" pitchFamily="34" charset="0"/>
                      </a:endParaRPr>
                    </a:p>
                  </a:txBody>
                  <a:tcPr anchor="ctr"/>
                </a:tc>
                <a:tc>
                  <a:txBody>
                    <a:bodyPr/>
                    <a:lstStyle/>
                    <a:p>
                      <a:r>
                        <a:rPr lang="en-US" b="0" dirty="0">
                          <a:effectLst/>
                        </a:rPr>
                        <a:t>Type of 1v1 course package first purchased by the student</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Text</a:t>
                      </a:r>
                      <a:endParaRPr lang="en-US" dirty="0"/>
                    </a:p>
                  </a:txBody>
                  <a:tcPr/>
                </a:tc>
                <a:tc>
                  <a:txBody>
                    <a:bodyPr/>
                    <a:lstStyle/>
                    <a:p>
                      <a:r>
                        <a:rPr lang="en-US" sz="1800" b="0" kern="1200" dirty="0">
                          <a:solidFill>
                            <a:schemeClr val="dk1"/>
                          </a:solidFill>
                          <a:effectLst/>
                        </a:rPr>
                        <a:t>May differ from "Last 1v1 Large Package Paid Plan", e.g., "Family Package -60".</a:t>
                      </a:r>
                      <a:endParaRPr lang="en-US" dirty="0"/>
                    </a:p>
                  </a:txBody>
                  <a:tcPr/>
                </a:tc>
                <a:extLst>
                  <a:ext uri="{0D108BD9-81ED-4DB2-BD59-A6C34878D82A}">
                    <a16:rowId xmlns:a16="http://schemas.microsoft.com/office/drawing/2014/main" val="3587816893"/>
                  </a:ext>
                </a:extLst>
              </a:tr>
              <a:tr h="370840">
                <a:tc>
                  <a:txBody>
                    <a:bodyPr/>
                    <a:lstStyle/>
                    <a:p>
                      <a:r>
                        <a:rPr lang="en-US" b="0" dirty="0">
                          <a:effectLst/>
                        </a:rPr>
                        <a:t>Last 1v1 Large Package Payment Amount</a:t>
                      </a:r>
                      <a:endParaRPr lang="en-US" b="0" dirty="0">
                        <a:effectLst/>
                        <a:latin typeface="Arial Black" panose="020B0A04020102020204" pitchFamily="34" charset="0"/>
                      </a:endParaRPr>
                    </a:p>
                  </a:txBody>
                  <a:tcPr anchor="ctr"/>
                </a:tc>
                <a:tc>
                  <a:txBody>
                    <a:bodyPr/>
                    <a:lstStyle/>
                    <a:p>
                      <a:r>
                        <a:rPr lang="en-US" b="0" dirty="0">
                          <a:effectLst/>
                        </a:rPr>
                        <a:t>Amount of the student's last payment for a 1v1 large course package</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Number</a:t>
                      </a:r>
                      <a:endParaRPr lang="en-US" dirty="0"/>
                    </a:p>
                  </a:txBody>
                  <a:tcPr/>
                </a:tc>
                <a:tc>
                  <a:txBody>
                    <a:bodyPr/>
                    <a:lstStyle/>
                    <a:p>
                      <a:r>
                        <a:rPr lang="en-US" sz="1800" b="0" kern="1200" dirty="0">
                          <a:solidFill>
                            <a:schemeClr val="dk1"/>
                          </a:solidFill>
                          <a:effectLst/>
                        </a:rPr>
                        <a:t>Unit is USD, confirmed.</a:t>
                      </a:r>
                      <a:endParaRPr lang="en-US" dirty="0"/>
                    </a:p>
                  </a:txBody>
                  <a:tcPr/>
                </a:tc>
                <a:extLst>
                  <a:ext uri="{0D108BD9-81ED-4DB2-BD59-A6C34878D82A}">
                    <a16:rowId xmlns:a16="http://schemas.microsoft.com/office/drawing/2014/main" val="3102761052"/>
                  </a:ext>
                </a:extLst>
              </a:tr>
              <a:tr h="370840">
                <a:tc>
                  <a:txBody>
                    <a:bodyPr/>
                    <a:lstStyle/>
                    <a:p>
                      <a:r>
                        <a:rPr lang="en-US" b="0" dirty="0">
                          <a:effectLst/>
                        </a:rPr>
                        <a:t>Is Referral</a:t>
                      </a:r>
                      <a:endParaRPr lang="en-US" b="0" dirty="0">
                        <a:effectLst/>
                        <a:latin typeface="Arial Black" panose="020B0A04020102020204" pitchFamily="34" charset="0"/>
                      </a:endParaRPr>
                    </a:p>
                  </a:txBody>
                  <a:tcPr anchor="ctr"/>
                </a:tc>
                <a:tc>
                  <a:txBody>
                    <a:bodyPr/>
                    <a:lstStyle/>
                    <a:p>
                      <a:r>
                        <a:rPr lang="en-US" b="0" dirty="0">
                          <a:effectLst/>
                        </a:rPr>
                        <a:t>Whether the student registered via referral, 1 for yes, 0 for no</a:t>
                      </a:r>
                      <a:endParaRPr lang="en-US" b="0" dirty="0">
                        <a:effectLst/>
                        <a:latin typeface="Arial Black" panose="020B0A04020102020204" pitchFamily="34" charset="0"/>
                      </a:endParaRPr>
                    </a:p>
                  </a:txBody>
                  <a:tcPr anchor="ctr"/>
                </a:tc>
                <a:tc>
                  <a:txBody>
                    <a:bodyPr/>
                    <a:lstStyle/>
                    <a:p>
                      <a:r>
                        <a:rPr lang="en-US" b="0" dirty="0">
                          <a:effectLst/>
                        </a:rPr>
                        <a:t>Number (0/1)</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None. 1 indicates referral, 0 indicates non-referral.</a:t>
                      </a:r>
                      <a:endParaRPr lang="en-US" dirty="0"/>
                    </a:p>
                  </a:txBody>
                  <a:tcPr/>
                </a:tc>
                <a:extLst>
                  <a:ext uri="{0D108BD9-81ED-4DB2-BD59-A6C34878D82A}">
                    <a16:rowId xmlns:a16="http://schemas.microsoft.com/office/drawing/2014/main" val="906753952"/>
                  </a:ext>
                </a:extLst>
              </a:tr>
              <a:tr h="370840">
                <a:tc>
                  <a:txBody>
                    <a:bodyPr/>
                    <a:lstStyle/>
                    <a:p>
                      <a:r>
                        <a:rPr lang="en-US" b="0" dirty="0">
                          <a:effectLst/>
                        </a:rPr>
                        <a:t>Referrer Student ID</a:t>
                      </a:r>
                      <a:endParaRPr lang="en-US" b="0" dirty="0">
                        <a:effectLst/>
                        <a:latin typeface="Arial Black" panose="020B0A04020102020204" pitchFamily="34" charset="0"/>
                      </a:endParaRPr>
                    </a:p>
                  </a:txBody>
                  <a:tcPr anchor="ctr"/>
                </a:tc>
                <a:tc>
                  <a:txBody>
                    <a:bodyPr/>
                    <a:lstStyle/>
                    <a:p>
                      <a:r>
                        <a:rPr lang="en-US" b="0" dirty="0">
                          <a:effectLst/>
                        </a:rPr>
                        <a:t>Student ID of the referrer for a referred student</a:t>
                      </a:r>
                      <a:endParaRPr lang="en-US" b="0" dirty="0">
                        <a:effectLst/>
                        <a:latin typeface="Arial Black" panose="020B0A04020102020204" pitchFamily="34" charset="0"/>
                      </a:endParaRPr>
                    </a:p>
                  </a:txBody>
                  <a:tcPr anchor="ctr"/>
                </a:tc>
                <a:tc>
                  <a:txBody>
                    <a:bodyPr/>
                    <a:lstStyle/>
                    <a:p>
                      <a:r>
                        <a:rPr lang="en-US" sz="1800" b="0" kern="1200" dirty="0">
                          <a:solidFill>
                            <a:schemeClr val="dk1"/>
                          </a:solidFill>
                          <a:effectLst/>
                        </a:rPr>
                        <a:t>Number</a:t>
                      </a:r>
                      <a:endParaRPr lang="en-US" dirty="0"/>
                    </a:p>
                  </a:txBody>
                  <a:tcPr/>
                </a:tc>
                <a:tc>
                  <a:txBody>
                    <a:bodyPr/>
                    <a:lstStyle/>
                    <a:p>
                      <a:r>
                        <a:rPr lang="en-US" sz="1800" b="0" kern="1200" dirty="0">
                          <a:solidFill>
                            <a:schemeClr val="dk1"/>
                          </a:solidFill>
                          <a:effectLst/>
                        </a:rPr>
                        <a:t>Leads from referral channels will have a "referrer." The referrer must be an existing (enrolled) student, so there is a corresponding ID. Leads not from marketing channels (Non-MKT leads) will not have a referrer.</a:t>
                      </a:r>
                      <a:endParaRPr lang="en-US" dirty="0"/>
                    </a:p>
                  </a:txBody>
                  <a:tcPr/>
                </a:tc>
                <a:extLst>
                  <a:ext uri="{0D108BD9-81ED-4DB2-BD59-A6C34878D82A}">
                    <a16:rowId xmlns:a16="http://schemas.microsoft.com/office/drawing/2014/main" val="236549887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638472"/>
          </a:xfrm>
          <a:prstGeom prst="rect">
            <a:avLst/>
          </a:prstGeom>
        </p:spPr>
      </p:pic>
      <p:sp>
        <p:nvSpPr>
          <p:cNvPr id="3" name="Shape 0"/>
          <p:cNvSpPr/>
          <p:nvPr/>
        </p:nvSpPr>
        <p:spPr>
          <a:xfrm>
            <a:off x="0" y="0"/>
            <a:ext cx="14630400" cy="30638472"/>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maximum information content</a:t>
            </a:r>
            <a:endParaRPr lang="en-US" sz="2450" dirty="0"/>
          </a:p>
        </p:txBody>
      </p:sp>
      <p:sp>
        <p:nvSpPr>
          <p:cNvPr id="8" name="Text 2"/>
          <p:cNvSpPr/>
          <p:nvPr/>
        </p:nvSpPr>
        <p:spPr>
          <a:xfrm>
            <a:off x="396835" y="30145196"/>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graphicFrame>
        <p:nvGraphicFramePr>
          <p:cNvPr id="13" name="Table 13">
            <a:extLst>
              <a:ext uri="{FF2B5EF4-FFF2-40B4-BE49-F238E27FC236}">
                <a16:creationId xmlns:a16="http://schemas.microsoft.com/office/drawing/2014/main" id="{D053AAAC-317F-4222-8304-DA771A8F702F}"/>
              </a:ext>
            </a:extLst>
          </p:cNvPr>
          <p:cNvGraphicFramePr>
            <a:graphicFrameLocks noGrp="1"/>
          </p:cNvGraphicFramePr>
          <p:nvPr>
            <p:extLst>
              <p:ext uri="{D42A27DB-BD31-4B8C-83A1-F6EECF244321}">
                <p14:modId xmlns:p14="http://schemas.microsoft.com/office/powerpoint/2010/main" val="1055204115"/>
              </p:ext>
            </p:extLst>
          </p:nvPr>
        </p:nvGraphicFramePr>
        <p:xfrm>
          <a:off x="1" y="1028819"/>
          <a:ext cx="14630399" cy="1828800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3114649038"/>
                    </a:ext>
                  </a:extLst>
                </a:gridCol>
                <a:gridCol w="3657600">
                  <a:extLst>
                    <a:ext uri="{9D8B030D-6E8A-4147-A177-3AD203B41FA5}">
                      <a16:colId xmlns:a16="http://schemas.microsoft.com/office/drawing/2014/main" val="3681606663"/>
                    </a:ext>
                  </a:extLst>
                </a:gridCol>
                <a:gridCol w="1164404">
                  <a:extLst>
                    <a:ext uri="{9D8B030D-6E8A-4147-A177-3AD203B41FA5}">
                      <a16:colId xmlns:a16="http://schemas.microsoft.com/office/drawing/2014/main" val="3319625676"/>
                    </a:ext>
                  </a:extLst>
                </a:gridCol>
                <a:gridCol w="6150795">
                  <a:extLst>
                    <a:ext uri="{9D8B030D-6E8A-4147-A177-3AD203B41FA5}">
                      <a16:colId xmlns:a16="http://schemas.microsoft.com/office/drawing/2014/main" val="4073322716"/>
                    </a:ext>
                  </a:extLst>
                </a:gridCol>
              </a:tblGrid>
              <a:tr h="322489">
                <a:tc>
                  <a:txBody>
                    <a:bodyPr/>
                    <a:lstStyle/>
                    <a:p>
                      <a:pPr algn="ctr"/>
                      <a:r>
                        <a:rPr lang="en-US" b="1" dirty="0">
                          <a:effectLst/>
                          <a:latin typeface="Arial Black" panose="020B0A04020102020204" pitchFamily="34" charset="0"/>
                        </a:rPr>
                        <a:t>Field Name</a:t>
                      </a:r>
                    </a:p>
                  </a:txBody>
                  <a:tcPr anchor="ctr"/>
                </a:tc>
                <a:tc>
                  <a:txBody>
                    <a:bodyPr/>
                    <a:lstStyle/>
                    <a:p>
                      <a:r>
                        <a:rPr lang="en-US" b="1" dirty="0">
                          <a:effectLst/>
                          <a:latin typeface="Arial Black" panose="020B0A04020102020204" pitchFamily="34" charset="0"/>
                        </a:rPr>
                        <a:t>Business Meaning</a:t>
                      </a:r>
                    </a:p>
                  </a:txBody>
                  <a:tcPr anchor="ctr"/>
                </a:tc>
                <a:tc>
                  <a:txBody>
                    <a:bodyPr/>
                    <a:lstStyle/>
                    <a:p>
                      <a:r>
                        <a:rPr lang="en-US" b="1" dirty="0">
                          <a:effectLst/>
                          <a:latin typeface="Arial Black" panose="020B0A04020102020204" pitchFamily="34" charset="0"/>
                        </a:rPr>
                        <a:t>Data Type</a:t>
                      </a:r>
                    </a:p>
                  </a:txBody>
                  <a:tcPr anchor="ctr"/>
                </a:tc>
                <a:tc>
                  <a:txBody>
                    <a:bodyPr/>
                    <a:lstStyle/>
                    <a:p>
                      <a:r>
                        <a:rPr lang="en-US" b="1" dirty="0">
                          <a:effectLst/>
                          <a:latin typeface="Arial Black" panose="020B0A04020102020204" pitchFamily="34" charset="0"/>
                        </a:rPr>
                        <a:t>Additional Notes</a:t>
                      </a:r>
                    </a:p>
                  </a:txBody>
                  <a:tcPr anchor="ctr"/>
                </a:tc>
                <a:extLst>
                  <a:ext uri="{0D108BD9-81ED-4DB2-BD59-A6C34878D82A}">
                    <a16:rowId xmlns:a16="http://schemas.microsoft.com/office/drawing/2014/main" val="3539083568"/>
                  </a:ext>
                </a:extLst>
              </a:tr>
              <a:tr h="322489">
                <a:tc>
                  <a:txBody>
                    <a:bodyPr/>
                    <a:lstStyle/>
                    <a:p>
                      <a:r>
                        <a:rPr lang="en-US" b="1" dirty="0">
                          <a:effectLst/>
                          <a:latin typeface="+mn-lt"/>
                        </a:rPr>
                        <a:t>Current Age</a:t>
                      </a:r>
                    </a:p>
                  </a:txBody>
                  <a:tcPr anchor="ctr"/>
                </a:tc>
                <a:tc>
                  <a:txBody>
                    <a:bodyPr/>
                    <a:lstStyle/>
                    <a:p>
                      <a:r>
                        <a:rPr lang="en-US" b="1" dirty="0">
                          <a:effectLst/>
                          <a:latin typeface="+mn-lt"/>
                        </a:rPr>
                        <a:t>Student's current age</a:t>
                      </a:r>
                    </a:p>
                  </a:txBody>
                  <a:tcPr anchor="ctr"/>
                </a:tc>
                <a:tc>
                  <a:txBody>
                    <a:bodyPr/>
                    <a:lstStyle/>
                    <a:p>
                      <a:r>
                        <a:rPr lang="en-US" b="1" dirty="0">
                          <a:effectLst/>
                          <a:latin typeface="+mn-lt"/>
                        </a:rPr>
                        <a:t>Number</a:t>
                      </a:r>
                    </a:p>
                  </a:txBody>
                  <a:tcPr anchor="ctr"/>
                </a:tc>
                <a:tc>
                  <a:txBody>
                    <a:bodyPr/>
                    <a:lstStyle/>
                    <a:p>
                      <a:r>
                        <a:rPr lang="en-US" b="1" dirty="0">
                          <a:effectLst/>
                          <a:latin typeface="+mn-lt"/>
                        </a:rPr>
                        <a:t>Some data is 0, indicating not filled.</a:t>
                      </a:r>
                    </a:p>
                  </a:txBody>
                  <a:tcPr anchor="ctr"/>
                </a:tc>
                <a:extLst>
                  <a:ext uri="{0D108BD9-81ED-4DB2-BD59-A6C34878D82A}">
                    <a16:rowId xmlns:a16="http://schemas.microsoft.com/office/drawing/2014/main" val="3047699329"/>
                  </a:ext>
                </a:extLst>
              </a:tr>
              <a:tr h="564356">
                <a:tc>
                  <a:txBody>
                    <a:bodyPr/>
                    <a:lstStyle/>
                    <a:p>
                      <a:r>
                        <a:rPr lang="en-US" b="1" dirty="0">
                          <a:effectLst/>
                          <a:latin typeface="+mn-lt"/>
                        </a:rPr>
                        <a:t>Original Age</a:t>
                      </a:r>
                    </a:p>
                  </a:txBody>
                  <a:tcPr anchor="ctr"/>
                </a:tc>
                <a:tc>
                  <a:txBody>
                    <a:bodyPr/>
                    <a:lstStyle/>
                    <a:p>
                      <a:r>
                        <a:rPr lang="en-US" b="1" dirty="0">
                          <a:effectLst/>
                          <a:latin typeface="+mn-lt"/>
                        </a:rPr>
                        <a:t>Student's age at the time of registration</a:t>
                      </a:r>
                    </a:p>
                  </a:txBody>
                  <a:tcPr anchor="ctr"/>
                </a:tc>
                <a:tc>
                  <a:txBody>
                    <a:bodyPr/>
                    <a:lstStyle/>
                    <a:p>
                      <a:r>
                        <a:rPr lang="en-US" b="1" dirty="0">
                          <a:effectLst/>
                          <a:latin typeface="+mn-lt"/>
                        </a:rPr>
                        <a:t>Number</a:t>
                      </a:r>
                    </a:p>
                  </a:txBody>
                  <a:tcPr anchor="ctr"/>
                </a:tc>
                <a:tc>
                  <a:txBody>
                    <a:bodyPr/>
                    <a:lstStyle/>
                    <a:p>
                      <a:r>
                        <a:rPr lang="en-US" b="1" dirty="0">
                          <a:effectLst/>
                          <a:latin typeface="+mn-lt"/>
                        </a:rPr>
                        <a:t>Some data is 0, indicating not filled.</a:t>
                      </a:r>
                    </a:p>
                  </a:txBody>
                  <a:tcPr anchor="ctr"/>
                </a:tc>
                <a:extLst>
                  <a:ext uri="{0D108BD9-81ED-4DB2-BD59-A6C34878D82A}">
                    <a16:rowId xmlns:a16="http://schemas.microsoft.com/office/drawing/2014/main" val="263955717"/>
                  </a:ext>
                </a:extLst>
              </a:tr>
              <a:tr h="564356">
                <a:tc>
                  <a:txBody>
                    <a:bodyPr/>
                    <a:lstStyle/>
                    <a:p>
                      <a:r>
                        <a:rPr lang="en-US" sz="1800" b="1" i="0" kern="1200" dirty="0">
                          <a:solidFill>
                            <a:schemeClr val="tx1"/>
                          </a:solidFill>
                          <a:effectLst/>
                          <a:latin typeface="+mn-lt"/>
                          <a:ea typeface="+mn-ea"/>
                          <a:cs typeface="+mn-cs"/>
                        </a:rPr>
                        <a:t>Gender</a:t>
                      </a:r>
                      <a:endParaRPr lang="en-US" b="1" dirty="0">
                        <a:latin typeface="+mn-lt"/>
                      </a:endParaRPr>
                    </a:p>
                  </a:txBody>
                  <a:tcPr/>
                </a:tc>
                <a:tc>
                  <a:txBody>
                    <a:bodyPr/>
                    <a:lstStyle/>
                    <a:p>
                      <a:r>
                        <a:rPr lang="en-US" b="1" dirty="0">
                          <a:effectLst/>
                          <a:latin typeface="+mn-lt"/>
                        </a:rPr>
                        <a:t>Student's gender, e.g., "man", "woman"</a:t>
                      </a:r>
                    </a:p>
                  </a:txBody>
                  <a:tcPr anchor="ctr"/>
                </a:tc>
                <a:tc>
                  <a:txBody>
                    <a:bodyPr/>
                    <a:lstStyle/>
                    <a:p>
                      <a:r>
                        <a:rPr lang="en-US" sz="1800" b="1" i="0" kern="1200" dirty="0">
                          <a:solidFill>
                            <a:schemeClr val="tx1"/>
                          </a:solidFill>
                          <a:effectLst/>
                          <a:latin typeface="+mn-lt"/>
                          <a:ea typeface="+mn-ea"/>
                          <a:cs typeface="+mn-cs"/>
                        </a:rPr>
                        <a:t>Text</a:t>
                      </a:r>
                      <a:endParaRPr lang="en-US" b="1" dirty="0">
                        <a:latin typeface="+mn-lt"/>
                      </a:endParaRPr>
                    </a:p>
                  </a:txBody>
                  <a:tcPr/>
                </a:tc>
                <a:tc>
                  <a:txBody>
                    <a:bodyPr/>
                    <a:lstStyle/>
                    <a:p>
                      <a:r>
                        <a:rPr lang="en-US" b="1" dirty="0">
                          <a:effectLst/>
                          <a:latin typeface="+mn-lt"/>
                        </a:rPr>
                        <a:t>Some data is empty, confirmed as not filled.</a:t>
                      </a:r>
                    </a:p>
                  </a:txBody>
                  <a:tcPr anchor="ctr"/>
                </a:tc>
                <a:extLst>
                  <a:ext uri="{0D108BD9-81ED-4DB2-BD59-A6C34878D82A}">
                    <a16:rowId xmlns:a16="http://schemas.microsoft.com/office/drawing/2014/main" val="3552860822"/>
                  </a:ext>
                </a:extLst>
              </a:tr>
              <a:tr h="806222">
                <a:tc>
                  <a:txBody>
                    <a:bodyPr/>
                    <a:lstStyle/>
                    <a:p>
                      <a:r>
                        <a:rPr lang="en-US" b="1" dirty="0">
                          <a:effectLst/>
                          <a:latin typeface="+mn-lt"/>
                        </a:rPr>
                        <a:t>Current Number of Class Credits</a:t>
                      </a:r>
                    </a:p>
                  </a:txBody>
                  <a:tcPr anchor="ctr"/>
                </a:tc>
                <a:tc>
                  <a:txBody>
                    <a:bodyPr/>
                    <a:lstStyle/>
                    <a:p>
                      <a:r>
                        <a:rPr lang="en-US" b="1" dirty="0">
                          <a:effectLst/>
                          <a:latin typeface="+mn-lt"/>
                        </a:rPr>
                        <a:t>Student's current number of class credits</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Class credits refer to the number of lessons, which is the student's "wealth balance." User purchases course credits; each class attended consumes 1 credit.</a:t>
                      </a:r>
                    </a:p>
                  </a:txBody>
                  <a:tcPr anchor="ctr"/>
                </a:tc>
                <a:extLst>
                  <a:ext uri="{0D108BD9-81ED-4DB2-BD59-A6C34878D82A}">
                    <a16:rowId xmlns:a16="http://schemas.microsoft.com/office/drawing/2014/main" val="106544984"/>
                  </a:ext>
                </a:extLst>
              </a:tr>
              <a:tr h="806222">
                <a:tc>
                  <a:txBody>
                    <a:bodyPr/>
                    <a:lstStyle/>
                    <a:p>
                      <a:r>
                        <a:rPr lang="en-US" b="1" dirty="0">
                          <a:effectLst/>
                          <a:latin typeface="+mn-lt"/>
                        </a:rPr>
                        <a:t>Total Number of Referred Registrations</a:t>
                      </a:r>
                    </a:p>
                  </a:txBody>
                  <a:tcPr anchor="ctr"/>
                </a:tc>
                <a:tc>
                  <a:txBody>
                    <a:bodyPr/>
                    <a:lstStyle/>
                    <a:p>
                      <a:r>
                        <a:rPr lang="en-US" b="1" dirty="0">
                          <a:effectLst/>
                          <a:latin typeface="+mn-lt"/>
                        </a:rPr>
                        <a:t>Total number of people registered through student's referrals</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Number of friends and relatives recommended by the student to our company who have already registered on the official website or APP.</a:t>
                      </a:r>
                    </a:p>
                  </a:txBody>
                  <a:tcPr anchor="ctr"/>
                </a:tc>
                <a:extLst>
                  <a:ext uri="{0D108BD9-81ED-4DB2-BD59-A6C34878D82A}">
                    <a16:rowId xmlns:a16="http://schemas.microsoft.com/office/drawing/2014/main" val="2845298690"/>
                  </a:ext>
                </a:extLst>
              </a:tr>
              <a:tr h="806222">
                <a:tc>
                  <a:txBody>
                    <a:bodyPr/>
                    <a:lstStyle/>
                    <a:p>
                      <a:r>
                        <a:rPr lang="en-US" b="1" dirty="0">
                          <a:effectLst/>
                          <a:latin typeface="+mn-lt"/>
                        </a:rPr>
                        <a:t>Total Number of Referred 1v1 Paying Users</a:t>
                      </a:r>
                    </a:p>
                  </a:txBody>
                  <a:tcPr anchor="ctr"/>
                </a:tc>
                <a:tc>
                  <a:txBody>
                    <a:bodyPr/>
                    <a:lstStyle/>
                    <a:p>
                      <a:r>
                        <a:rPr lang="en-US" b="1" dirty="0">
                          <a:effectLst/>
                          <a:latin typeface="+mn-lt"/>
                        </a:rPr>
                        <a:t>Number of people who successfully paid for 1v1 courses through student's referrals</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Number of friends and relatives recommended by the student who have enrolled in paid official courses.</a:t>
                      </a:r>
                    </a:p>
                  </a:txBody>
                  <a:tcPr anchor="ctr"/>
                </a:tc>
                <a:extLst>
                  <a:ext uri="{0D108BD9-81ED-4DB2-BD59-A6C34878D82A}">
                    <a16:rowId xmlns:a16="http://schemas.microsoft.com/office/drawing/2014/main" val="3245477771"/>
                  </a:ext>
                </a:extLst>
              </a:tr>
              <a:tr h="806222">
                <a:tc>
                  <a:txBody>
                    <a:bodyPr/>
                    <a:lstStyle/>
                    <a:p>
                      <a:r>
                        <a:rPr lang="en-US" b="1" dirty="0">
                          <a:effectLst/>
                          <a:latin typeface="+mn-lt"/>
                        </a:rPr>
                        <a:t>Average Monthly Class Consumption in the Last 3 Natural Months</a:t>
                      </a:r>
                    </a:p>
                  </a:txBody>
                  <a:tcPr anchor="ctr"/>
                </a:tc>
                <a:tc>
                  <a:txBody>
                    <a:bodyPr/>
                    <a:lstStyle/>
                    <a:p>
                      <a:r>
                        <a:rPr lang="en-US" b="1" dirty="0">
                          <a:effectLst/>
                          <a:latin typeface="+mn-lt"/>
                        </a:rPr>
                        <a:t>Average number of classes consumed by the student per month in the last 3 months</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Each class attended consumes 1 class credit.</a:t>
                      </a:r>
                    </a:p>
                  </a:txBody>
                  <a:tcPr anchor="ctr"/>
                </a:tc>
                <a:extLst>
                  <a:ext uri="{0D108BD9-81ED-4DB2-BD59-A6C34878D82A}">
                    <a16:rowId xmlns:a16="http://schemas.microsoft.com/office/drawing/2014/main" val="4166734673"/>
                  </a:ext>
                </a:extLst>
              </a:tr>
              <a:tr h="564356">
                <a:tc>
                  <a:txBody>
                    <a:bodyPr/>
                    <a:lstStyle/>
                    <a:p>
                      <a:r>
                        <a:rPr lang="en-US" b="1" dirty="0">
                          <a:effectLst/>
                          <a:latin typeface="+mn-lt"/>
                        </a:rPr>
                        <a:t>Current Level</a:t>
                      </a:r>
                    </a:p>
                  </a:txBody>
                  <a:tcPr anchor="ctr"/>
                </a:tc>
                <a:tc>
                  <a:txBody>
                    <a:bodyPr/>
                    <a:lstStyle/>
                    <a:p>
                      <a:r>
                        <a:rPr lang="en-US" b="1" dirty="0">
                          <a:effectLst/>
                          <a:latin typeface="+mn-lt"/>
                        </a:rPr>
                        <a:t>Student's current course level or learning progress</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English learning is divided into 13 levels, 0~12.</a:t>
                      </a:r>
                    </a:p>
                  </a:txBody>
                  <a:tcPr anchor="ctr"/>
                </a:tc>
                <a:extLst>
                  <a:ext uri="{0D108BD9-81ED-4DB2-BD59-A6C34878D82A}">
                    <a16:rowId xmlns:a16="http://schemas.microsoft.com/office/drawing/2014/main" val="3899152612"/>
                  </a:ext>
                </a:extLst>
              </a:tr>
              <a:tr h="1048089">
                <a:tc>
                  <a:txBody>
                    <a:bodyPr/>
                    <a:lstStyle/>
                    <a:p>
                      <a:r>
                        <a:rPr lang="en-US" b="1" dirty="0">
                          <a:effectLst/>
                          <a:latin typeface="+mn-lt"/>
                        </a:rPr>
                        <a:t>Is City Partner</a:t>
                      </a:r>
                    </a:p>
                  </a:txBody>
                  <a:tcPr anchor="ctr"/>
                </a:tc>
                <a:tc>
                  <a:txBody>
                    <a:bodyPr/>
                    <a:lstStyle/>
                    <a:p>
                      <a:r>
                        <a:rPr lang="en-US" b="1" dirty="0">
                          <a:effectLst/>
                          <a:latin typeface="+mn-lt"/>
                        </a:rPr>
                        <a:t>Whether the student is a city partner, 1 for yes, 0 for no</a:t>
                      </a:r>
                    </a:p>
                  </a:txBody>
                  <a:tcPr anchor="ctr"/>
                </a:tc>
                <a:tc>
                  <a:txBody>
                    <a:bodyPr/>
                    <a:lstStyle/>
                    <a:p>
                      <a:r>
                        <a:rPr lang="en-US" b="1" dirty="0">
                          <a:effectLst/>
                          <a:latin typeface="+mn-lt"/>
                        </a:rPr>
                        <a:t>Number (0/1)</a:t>
                      </a:r>
                    </a:p>
                  </a:txBody>
                  <a:tcPr anchor="ctr"/>
                </a:tc>
                <a:tc>
                  <a:txBody>
                    <a:bodyPr/>
                    <a:lstStyle/>
                    <a:p>
                      <a:r>
                        <a:rPr lang="en-US" sz="1800" b="1" i="0" kern="1200" dirty="0">
                          <a:solidFill>
                            <a:schemeClr val="tx1"/>
                          </a:solidFill>
                          <a:effectLst/>
                          <a:latin typeface="+mn-lt"/>
                          <a:ea typeface="+mn-ea"/>
                          <a:cs typeface="+mn-cs"/>
                        </a:rPr>
                        <a:t>City partners refer to our fan users. For youth students, it refers to the child's parents. We recruit users (or their parents) who actively recommend friends and family as "city partners," granting them higher referral incentives.</a:t>
                      </a:r>
                      <a:endParaRPr lang="en-US" b="1" dirty="0">
                        <a:latin typeface="+mn-lt"/>
                      </a:endParaRPr>
                    </a:p>
                  </a:txBody>
                  <a:tcPr/>
                </a:tc>
                <a:extLst>
                  <a:ext uri="{0D108BD9-81ED-4DB2-BD59-A6C34878D82A}">
                    <a16:rowId xmlns:a16="http://schemas.microsoft.com/office/drawing/2014/main" val="1604636581"/>
                  </a:ext>
                </a:extLst>
              </a:tr>
              <a:tr h="564356">
                <a:tc>
                  <a:txBody>
                    <a:bodyPr/>
                    <a:lstStyle/>
                    <a:p>
                      <a:r>
                        <a:rPr lang="en-US" b="1" dirty="0">
                          <a:effectLst/>
                          <a:latin typeface="+mn-lt"/>
                        </a:rPr>
                        <a:t>Total Number of Gifted Classes</a:t>
                      </a:r>
                    </a:p>
                  </a:txBody>
                  <a:tcPr anchor="ctr"/>
                </a:tc>
                <a:tc>
                  <a:txBody>
                    <a:bodyPr/>
                    <a:lstStyle/>
                    <a:p>
                      <a:r>
                        <a:rPr lang="en-US" b="0" dirty="0">
                          <a:effectLst/>
                          <a:latin typeface="+mn-lt"/>
                        </a:rPr>
                        <a:t>Total number of </a:t>
                      </a:r>
                      <a:r>
                        <a:rPr lang="en-US" b="1" dirty="0">
                          <a:effectLst/>
                          <a:latin typeface="+mn-lt"/>
                        </a:rPr>
                        <a:t>complimentary</a:t>
                      </a:r>
                      <a:r>
                        <a:rPr lang="en-US" b="0" dirty="0">
                          <a:effectLst/>
                          <a:latin typeface="+mn-lt"/>
                        </a:rPr>
                        <a:t> classes received by the student</a:t>
                      </a:r>
                    </a:p>
                  </a:txBody>
                  <a:tcPr anchor="ctr"/>
                </a:tc>
                <a:tc>
                  <a:txBody>
                    <a:bodyPr/>
                    <a:lstStyle/>
                    <a:p>
                      <a:r>
                        <a:rPr lang="en-US" b="1" dirty="0">
                          <a:effectLst/>
                          <a:latin typeface="+mn-lt"/>
                        </a:rPr>
                        <a:t>Number</a:t>
                      </a:r>
                    </a:p>
                  </a:txBody>
                  <a:tcPr anchor="ctr"/>
                </a:tc>
                <a:tc>
                  <a:txBody>
                    <a:bodyPr/>
                    <a:lstStyle/>
                    <a:p>
                      <a:r>
                        <a:rPr lang="en-US" b="1" dirty="0">
                          <a:effectLst/>
                          <a:latin typeface="+mn-lt"/>
                        </a:rPr>
                        <a:t>Number of classes obtained by students through various operational activities (equivalent to class credits).</a:t>
                      </a:r>
                    </a:p>
                  </a:txBody>
                  <a:tcPr anchor="ctr"/>
                </a:tc>
                <a:extLst>
                  <a:ext uri="{0D108BD9-81ED-4DB2-BD59-A6C34878D82A}">
                    <a16:rowId xmlns:a16="http://schemas.microsoft.com/office/drawing/2014/main" val="739487183"/>
                  </a:ext>
                </a:extLst>
              </a:tr>
              <a:tr h="564356">
                <a:tc>
                  <a:txBody>
                    <a:bodyPr/>
                    <a:lstStyle/>
                    <a:p>
                      <a:r>
                        <a:rPr lang="en-US" b="1" dirty="0">
                          <a:effectLst/>
                          <a:latin typeface="+mn-lt"/>
                        </a:rPr>
                        <a:t>Total Number of Compensated Classes</a:t>
                      </a:r>
                    </a:p>
                  </a:txBody>
                  <a:tcPr anchor="ctr"/>
                </a:tc>
                <a:tc>
                  <a:txBody>
                    <a:bodyPr/>
                    <a:lstStyle/>
                    <a:p>
                      <a:r>
                        <a:rPr lang="en-US" b="1" dirty="0">
                          <a:effectLst/>
                          <a:latin typeface="+mn-lt"/>
                        </a:rPr>
                        <a:t>Total number of compensatory classes received by the student</a:t>
                      </a:r>
                    </a:p>
                  </a:txBody>
                  <a:tcPr anchor="ctr"/>
                </a:tc>
                <a:tc>
                  <a:txBody>
                    <a:bodyPr/>
                    <a:lstStyle/>
                    <a:p>
                      <a:r>
                        <a:rPr lang="en-US" b="1" dirty="0">
                          <a:effectLst/>
                          <a:latin typeface="+mn-lt"/>
                        </a:rPr>
                        <a:t>Number</a:t>
                      </a:r>
                    </a:p>
                  </a:txBody>
                  <a:tcPr anchor="ctr"/>
                </a:tc>
                <a:tc>
                  <a:txBody>
                    <a:bodyPr/>
                    <a:lstStyle/>
                    <a:p>
                      <a:r>
                        <a:rPr lang="en-US" b="1" dirty="0">
                          <a:effectLst/>
                          <a:latin typeface="+mn-lt"/>
                        </a:rPr>
                        <a:t>When a teacher is absent, the student will receive 1 class credit as compensation.</a:t>
                      </a:r>
                    </a:p>
                  </a:txBody>
                  <a:tcPr anchor="ctr"/>
                </a:tc>
                <a:extLst>
                  <a:ext uri="{0D108BD9-81ED-4DB2-BD59-A6C34878D82A}">
                    <a16:rowId xmlns:a16="http://schemas.microsoft.com/office/drawing/2014/main" val="2485800693"/>
                  </a:ext>
                </a:extLst>
              </a:tr>
              <a:tr h="322489">
                <a:tc>
                  <a:txBody>
                    <a:bodyPr/>
                    <a:lstStyle/>
                    <a:p>
                      <a:r>
                        <a:rPr lang="en-US" b="1" dirty="0">
                          <a:effectLst/>
                          <a:latin typeface="+mn-lt"/>
                        </a:rPr>
                        <a:t>Trial Class Rating</a:t>
                      </a:r>
                    </a:p>
                  </a:txBody>
                  <a:tcPr anchor="ctr"/>
                </a:tc>
                <a:tc>
                  <a:txBody>
                    <a:bodyPr/>
                    <a:lstStyle/>
                    <a:p>
                      <a:r>
                        <a:rPr lang="en-US" b="1" dirty="0">
                          <a:effectLst/>
                          <a:latin typeface="+mn-lt"/>
                        </a:rPr>
                        <a:t>Student's rating for the trial class</a:t>
                      </a:r>
                    </a:p>
                  </a:txBody>
                  <a:tcPr anchor="ctr"/>
                </a:tc>
                <a:tc>
                  <a:txBody>
                    <a:bodyPr/>
                    <a:lstStyle/>
                    <a:p>
                      <a:r>
                        <a:rPr lang="en-US" b="1" dirty="0">
                          <a:effectLst/>
                          <a:latin typeface="+mn-lt"/>
                        </a:rPr>
                        <a:t>Number</a:t>
                      </a:r>
                    </a:p>
                  </a:txBody>
                  <a:tcPr anchor="ctr"/>
                </a:tc>
                <a:tc>
                  <a:txBody>
                    <a:bodyPr/>
                    <a:lstStyle/>
                    <a:p>
                      <a:r>
                        <a:rPr lang="en-US" b="1" dirty="0">
                          <a:effectLst/>
                          <a:latin typeface="+mn-lt"/>
                        </a:rPr>
                        <a:t>If not filled, it means the trial class was not completed.</a:t>
                      </a:r>
                    </a:p>
                  </a:txBody>
                  <a:tcPr anchor="ctr"/>
                </a:tc>
                <a:extLst>
                  <a:ext uri="{0D108BD9-81ED-4DB2-BD59-A6C34878D82A}">
                    <a16:rowId xmlns:a16="http://schemas.microsoft.com/office/drawing/2014/main" val="1912385218"/>
                  </a:ext>
                </a:extLst>
              </a:tr>
              <a:tr h="806222">
                <a:tc>
                  <a:txBody>
                    <a:bodyPr/>
                    <a:lstStyle/>
                    <a:p>
                      <a:r>
                        <a:rPr lang="en-US" b="1" dirty="0">
                          <a:effectLst/>
                          <a:latin typeface="+mn-lt"/>
                        </a:rPr>
                        <a:t>School Type</a:t>
                      </a:r>
                    </a:p>
                  </a:txBody>
                  <a:tcPr anchor="ctr"/>
                </a:tc>
                <a:tc>
                  <a:txBody>
                    <a:bodyPr/>
                    <a:lstStyle/>
                    <a:p>
                      <a:r>
                        <a:rPr lang="en-US" b="1" dirty="0">
                          <a:effectLst/>
                          <a:latin typeface="+mn-lt"/>
                        </a:rPr>
                        <a:t>Type of school the student attends, e.g., "Public", "Private", "International"</a:t>
                      </a:r>
                    </a:p>
                  </a:txBody>
                  <a:tcPr anchor="ctr"/>
                </a:tc>
                <a:tc>
                  <a:txBody>
                    <a:bodyPr/>
                    <a:lstStyle/>
                    <a:p>
                      <a:r>
                        <a:rPr lang="en-US" sz="1800" b="1" i="0" kern="1200" dirty="0">
                          <a:solidFill>
                            <a:schemeClr val="tx1"/>
                          </a:solidFill>
                          <a:effectLst/>
                          <a:latin typeface="+mn-lt"/>
                          <a:ea typeface="+mn-ea"/>
                          <a:cs typeface="+mn-cs"/>
                        </a:rPr>
                        <a:t>Text</a:t>
                      </a:r>
                      <a:endParaRPr lang="en-US" b="1" dirty="0">
                        <a:latin typeface="+mn-lt"/>
                      </a:endParaRPr>
                    </a:p>
                  </a:txBody>
                  <a:tcPr/>
                </a:tc>
                <a:tc>
                  <a:txBody>
                    <a:bodyPr/>
                    <a:lstStyle/>
                    <a:p>
                      <a:r>
                        <a:rPr lang="en-US" b="1" dirty="0">
                          <a:effectLst/>
                          <a:latin typeface="+mn-lt"/>
                        </a:rPr>
                        <a:t>Not filled means information was not obtained.</a:t>
                      </a:r>
                    </a:p>
                  </a:txBody>
                  <a:tcPr anchor="ctr"/>
                </a:tc>
                <a:extLst>
                  <a:ext uri="{0D108BD9-81ED-4DB2-BD59-A6C34878D82A}">
                    <a16:rowId xmlns:a16="http://schemas.microsoft.com/office/drawing/2014/main" val="1579669281"/>
                  </a:ext>
                </a:extLst>
              </a:tr>
              <a:tr h="806222">
                <a:tc>
                  <a:txBody>
                    <a:bodyPr/>
                    <a:lstStyle/>
                    <a:p>
                      <a:r>
                        <a:rPr lang="en-US" b="1" dirty="0">
                          <a:effectLst/>
                          <a:latin typeface="+mn-lt"/>
                        </a:rPr>
                        <a:t>Number of Children in Family</a:t>
                      </a:r>
                    </a:p>
                  </a:txBody>
                  <a:tcPr anchor="ctr"/>
                </a:tc>
                <a:tc>
                  <a:txBody>
                    <a:bodyPr/>
                    <a:lstStyle/>
                    <a:p>
                      <a:r>
                        <a:rPr lang="en-US" b="1" dirty="0">
                          <a:effectLst/>
                          <a:latin typeface="+mn-lt"/>
                        </a:rPr>
                        <a:t>Number of children in the student's family</a:t>
                      </a:r>
                    </a:p>
                  </a:txBody>
                  <a:tcPr anchor="ctr"/>
                </a:tc>
                <a:tc>
                  <a:txBody>
                    <a:bodyPr/>
                    <a:lstStyle/>
                    <a:p>
                      <a:r>
                        <a:rPr lang="en-US" sz="1800" b="1" i="0" kern="1200" dirty="0">
                          <a:solidFill>
                            <a:schemeClr val="tx1"/>
                          </a:solidFill>
                          <a:effectLst/>
                          <a:latin typeface="+mn-lt"/>
                          <a:ea typeface="+mn-ea"/>
                          <a:cs typeface="+mn-cs"/>
                        </a:rPr>
                        <a:t>Text</a:t>
                      </a:r>
                      <a:endParaRPr lang="en-US" b="1" dirty="0">
                        <a:latin typeface="+mn-lt"/>
                      </a:endParaRPr>
                    </a:p>
                  </a:txBody>
                  <a:tcPr/>
                </a:tc>
                <a:tc>
                  <a:txBody>
                    <a:bodyPr/>
                    <a:lstStyle/>
                    <a:p>
                      <a:r>
                        <a:rPr lang="en-US" b="1" dirty="0">
                          <a:effectLst/>
                          <a:latin typeface="+mn-lt"/>
                        </a:rPr>
                        <a:t>e.g., "Two", "Three or more". Some are "Not filled", e.g., 58815159 (this appears to be an example of incorrect data or a placeholder).</a:t>
                      </a:r>
                    </a:p>
                  </a:txBody>
                  <a:tcPr anchor="ctr"/>
                </a:tc>
                <a:extLst>
                  <a:ext uri="{0D108BD9-81ED-4DB2-BD59-A6C34878D82A}">
                    <a16:rowId xmlns:a16="http://schemas.microsoft.com/office/drawing/2014/main" val="1872340462"/>
                  </a:ext>
                </a:extLst>
              </a:tr>
              <a:tr h="1048089">
                <a:tc>
                  <a:txBody>
                    <a:bodyPr/>
                    <a:lstStyle/>
                    <a:p>
                      <a:r>
                        <a:rPr lang="en-US" b="1" dirty="0">
                          <a:effectLst/>
                          <a:latin typeface="+mn-lt"/>
                        </a:rPr>
                        <a:t>SS First Call Date</a:t>
                      </a:r>
                    </a:p>
                  </a:txBody>
                  <a:tcPr anchor="ctr"/>
                </a:tc>
                <a:tc>
                  <a:txBody>
                    <a:bodyPr/>
                    <a:lstStyle/>
                    <a:p>
                      <a:r>
                        <a:rPr lang="en-US" b="1" dirty="0">
                          <a:effectLst/>
                          <a:latin typeface="+mn-lt"/>
                        </a:rPr>
                        <a:t>Date SS (possibly Sales or Customer Service) first called the student</a:t>
                      </a:r>
                    </a:p>
                  </a:txBody>
                  <a:tcPr anchor="ctr"/>
                </a:tc>
                <a:tc>
                  <a:txBody>
                    <a:bodyPr/>
                    <a:lstStyle/>
                    <a:p>
                      <a:r>
                        <a:rPr lang="en-US" b="1" dirty="0">
                          <a:latin typeface="+mn-lt"/>
                        </a:rPr>
                        <a:t>Date</a:t>
                      </a:r>
                    </a:p>
                  </a:txBody>
                  <a:tcPr/>
                </a:tc>
                <a:tc>
                  <a:txBody>
                    <a:bodyPr/>
                    <a:lstStyle/>
                    <a:p>
                      <a:r>
                        <a:rPr lang="en-US" b="1" dirty="0">
                          <a:effectLst/>
                          <a:latin typeface="+mn-lt"/>
                        </a:rPr>
                        <a:t>SS is a service role after the user officially enrolls. SS provides continuous service during the student's study period, responsible for the student's learning outcomes and renewals (promoting continued learning).</a:t>
                      </a:r>
                    </a:p>
                  </a:txBody>
                  <a:tcPr anchor="ctr"/>
                </a:tc>
                <a:extLst>
                  <a:ext uri="{0D108BD9-81ED-4DB2-BD59-A6C34878D82A}">
                    <a16:rowId xmlns:a16="http://schemas.microsoft.com/office/drawing/2014/main" val="1022359917"/>
                  </a:ext>
                </a:extLst>
              </a:tr>
              <a:tr h="806222">
                <a:tc>
                  <a:txBody>
                    <a:bodyPr/>
                    <a:lstStyle/>
                    <a:p>
                      <a:r>
                        <a:rPr lang="en-US" b="1" dirty="0">
                          <a:effectLst/>
                          <a:latin typeface="+mn-lt"/>
                        </a:rPr>
                        <a:t>SS First Successful Connection Date</a:t>
                      </a:r>
                    </a:p>
                  </a:txBody>
                  <a:tcPr anchor="ctr"/>
                </a:tc>
                <a:tc>
                  <a:txBody>
                    <a:bodyPr/>
                    <a:lstStyle/>
                    <a:p>
                      <a:r>
                        <a:rPr lang="en-US" b="1" dirty="0">
                          <a:effectLst/>
                          <a:latin typeface="+mn-lt"/>
                        </a:rPr>
                        <a:t>Date SS first successfully connected with the student by phone</a:t>
                      </a:r>
                    </a:p>
                  </a:txBody>
                  <a:tcPr anchor="ctr"/>
                </a:tc>
                <a:tc>
                  <a:txBody>
                    <a:bodyPr/>
                    <a:lstStyle/>
                    <a:p>
                      <a:r>
                        <a:rPr lang="en-US" b="1" dirty="0">
                          <a:latin typeface="+mn-lt"/>
                        </a:rPr>
                        <a:t>Date</a:t>
                      </a:r>
                    </a:p>
                  </a:txBody>
                  <a:tcPr/>
                </a:tc>
                <a:tc>
                  <a:txBody>
                    <a:bodyPr/>
                    <a:lstStyle/>
                    <a:p>
                      <a:r>
                        <a:rPr lang="en-US" b="1" dirty="0">
                          <a:effectLst/>
                          <a:latin typeface="+mn-lt"/>
                        </a:rPr>
                        <a:t>After the student enrolls and is assigned to an SS, the first step in the SS's service SOP is "make the first call and establish contact with the user."</a:t>
                      </a:r>
                    </a:p>
                  </a:txBody>
                  <a:tcPr anchor="ctr"/>
                </a:tc>
                <a:extLst>
                  <a:ext uri="{0D108BD9-81ED-4DB2-BD59-A6C34878D82A}">
                    <a16:rowId xmlns:a16="http://schemas.microsoft.com/office/drawing/2014/main" val="1637703013"/>
                  </a:ext>
                </a:extLst>
              </a:tr>
              <a:tr h="806222">
                <a:tc>
                  <a:txBody>
                    <a:bodyPr/>
                    <a:lstStyle/>
                    <a:p>
                      <a:r>
                        <a:rPr lang="en-US" b="1" dirty="0">
                          <a:effectLst/>
                          <a:latin typeface="+mn-lt"/>
                        </a:rPr>
                        <a:t>Number of SS Successful Connections within 48 Hours After Payment</a:t>
                      </a:r>
                    </a:p>
                  </a:txBody>
                  <a:tcPr anchor="ctr"/>
                </a:tc>
                <a:tc>
                  <a:txBody>
                    <a:bodyPr/>
                    <a:lstStyle/>
                    <a:p>
                      <a:r>
                        <a:rPr lang="en-US" b="1" dirty="0">
                          <a:effectLst/>
                          <a:latin typeface="+mn-lt"/>
                        </a:rPr>
                        <a:t>Number of times SS successfully connected with the student within 48 hours after payment</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Measured by successful connection.</a:t>
                      </a:r>
                    </a:p>
                  </a:txBody>
                  <a:tcPr anchor="ctr"/>
                </a:tc>
                <a:extLst>
                  <a:ext uri="{0D108BD9-81ED-4DB2-BD59-A6C34878D82A}">
                    <a16:rowId xmlns:a16="http://schemas.microsoft.com/office/drawing/2014/main" val="566359451"/>
                  </a:ext>
                </a:extLst>
              </a:tr>
              <a:tr h="1048089">
                <a:tc>
                  <a:txBody>
                    <a:bodyPr/>
                    <a:lstStyle/>
                    <a:p>
                      <a:r>
                        <a:rPr lang="en-US" b="1" dirty="0">
                          <a:effectLst/>
                          <a:latin typeface="+mn-lt"/>
                        </a:rPr>
                        <a:t>Number of SS Effective Connections within 48 Hours After Payment</a:t>
                      </a:r>
                    </a:p>
                  </a:txBody>
                  <a:tcPr anchor="ctr"/>
                </a:tc>
                <a:tc>
                  <a:txBody>
                    <a:bodyPr/>
                    <a:lstStyle/>
                    <a:p>
                      <a:r>
                        <a:rPr lang="en-US" b="1" dirty="0">
                          <a:effectLst/>
                          <a:latin typeface="+mn-lt"/>
                        </a:rPr>
                        <a:t>Number of times SS made an effective connection (call &gt; 30s) with the student within 48 hours after payment</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A call lasting over 30 seconds is considered "effective."</a:t>
                      </a:r>
                    </a:p>
                  </a:txBody>
                  <a:tcPr anchor="ctr"/>
                </a:tc>
                <a:extLst>
                  <a:ext uri="{0D108BD9-81ED-4DB2-BD59-A6C34878D82A}">
                    <a16:rowId xmlns:a16="http://schemas.microsoft.com/office/drawing/2014/main" val="951707680"/>
                  </a:ext>
                </a:extLst>
              </a:tr>
              <a:tr h="564356">
                <a:tc>
                  <a:txBody>
                    <a:bodyPr/>
                    <a:lstStyle/>
                    <a:p>
                      <a:r>
                        <a:rPr lang="en-US" b="1" dirty="0">
                          <a:effectLst/>
                          <a:latin typeface="+mn-lt"/>
                        </a:rPr>
                        <a:t>Total Number of SS Calls Made</a:t>
                      </a:r>
                    </a:p>
                  </a:txBody>
                  <a:tcPr anchor="ctr"/>
                </a:tc>
                <a:tc>
                  <a:txBody>
                    <a:bodyPr/>
                    <a:lstStyle/>
                    <a:p>
                      <a:r>
                        <a:rPr lang="en-US" b="1" dirty="0">
                          <a:effectLst/>
                          <a:latin typeface="+mn-lt"/>
                        </a:rPr>
                        <a:t>Total number of calls made by SS to the student</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Understanding is accurate.</a:t>
                      </a:r>
                    </a:p>
                  </a:txBody>
                  <a:tcPr anchor="ctr"/>
                </a:tc>
                <a:extLst>
                  <a:ext uri="{0D108BD9-81ED-4DB2-BD59-A6C34878D82A}">
                    <a16:rowId xmlns:a16="http://schemas.microsoft.com/office/drawing/2014/main" val="2186635620"/>
                  </a:ext>
                </a:extLst>
              </a:tr>
              <a:tr h="806222">
                <a:tc>
                  <a:txBody>
                    <a:bodyPr/>
                    <a:lstStyle/>
                    <a:p>
                      <a:r>
                        <a:rPr lang="en-US" b="1" dirty="0">
                          <a:effectLst/>
                          <a:latin typeface="+mn-lt"/>
                        </a:rPr>
                        <a:t>Total Number of SS Successful Connections</a:t>
                      </a:r>
                    </a:p>
                  </a:txBody>
                  <a:tcPr anchor="ctr"/>
                </a:tc>
                <a:tc>
                  <a:txBody>
                    <a:bodyPr/>
                    <a:lstStyle/>
                    <a:p>
                      <a:r>
                        <a:rPr lang="en-US" b="1" dirty="0">
                          <a:effectLst/>
                          <a:latin typeface="+mn-lt"/>
                        </a:rPr>
                        <a:t>Total number of times SS successfully connected with the student by phone</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Understanding is accurate.</a:t>
                      </a:r>
                    </a:p>
                  </a:txBody>
                  <a:tcPr anchor="ctr"/>
                </a:tc>
                <a:extLst>
                  <a:ext uri="{0D108BD9-81ED-4DB2-BD59-A6C34878D82A}">
                    <a16:rowId xmlns:a16="http://schemas.microsoft.com/office/drawing/2014/main" val="2904476904"/>
                  </a:ext>
                </a:extLst>
              </a:tr>
              <a:tr h="564356">
                <a:tc>
                  <a:txBody>
                    <a:bodyPr/>
                    <a:lstStyle/>
                    <a:p>
                      <a:r>
                        <a:rPr lang="en-US" b="1" dirty="0">
                          <a:effectLst/>
                          <a:latin typeface="+mn-lt"/>
                        </a:rPr>
                        <a:t>Total Number of 1v1 Paid Orders</a:t>
                      </a:r>
                    </a:p>
                  </a:txBody>
                  <a:tcPr anchor="ctr"/>
                </a:tc>
                <a:tc>
                  <a:txBody>
                    <a:bodyPr/>
                    <a:lstStyle/>
                    <a:p>
                      <a:r>
                        <a:rPr lang="en-US" b="1" dirty="0">
                          <a:effectLst/>
                          <a:latin typeface="+mn-lt"/>
                        </a:rPr>
                        <a:t>Total number of 1v1 course orders paid by the student</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After the first paid enrollment, if the student renews/re-enrolls, the sum of paid orders from the second time onwards.</a:t>
                      </a:r>
                    </a:p>
                  </a:txBody>
                  <a:tcPr anchor="ctr"/>
                </a:tc>
                <a:extLst>
                  <a:ext uri="{0D108BD9-81ED-4DB2-BD59-A6C34878D82A}">
                    <a16:rowId xmlns:a16="http://schemas.microsoft.com/office/drawing/2014/main" val="635378003"/>
                  </a:ext>
                </a:extLst>
              </a:tr>
              <a:tr h="564356">
                <a:tc>
                  <a:txBody>
                    <a:bodyPr/>
                    <a:lstStyle/>
                    <a:p>
                      <a:r>
                        <a:rPr lang="en-US" b="1" dirty="0">
                          <a:effectLst/>
                          <a:latin typeface="+mn-lt"/>
                        </a:rPr>
                        <a:t>Total 1v1 Paid Amount</a:t>
                      </a:r>
                    </a:p>
                  </a:txBody>
                  <a:tcPr anchor="ctr"/>
                </a:tc>
                <a:tc>
                  <a:txBody>
                    <a:bodyPr/>
                    <a:lstStyle/>
                    <a:p>
                      <a:r>
                        <a:rPr lang="en-US" b="1" dirty="0">
                          <a:effectLst/>
                          <a:latin typeface="+mn-lt"/>
                        </a:rPr>
                        <a:t>Total amount paid by the student for 1v1 courses</a:t>
                      </a:r>
                    </a:p>
                  </a:txBody>
                  <a:tcPr anchor="ctr"/>
                </a:tc>
                <a:tc>
                  <a:txBody>
                    <a:bodyPr/>
                    <a:lstStyle/>
                    <a:p>
                      <a:r>
                        <a:rPr lang="en-US" sz="1800" b="1" i="0" kern="1200" dirty="0">
                          <a:solidFill>
                            <a:schemeClr val="tx1"/>
                          </a:solidFill>
                          <a:effectLst/>
                          <a:latin typeface="+mn-lt"/>
                          <a:ea typeface="+mn-ea"/>
                          <a:cs typeface="+mn-cs"/>
                        </a:rPr>
                        <a:t>Number</a:t>
                      </a:r>
                      <a:endParaRPr lang="en-US" b="1" dirty="0">
                        <a:latin typeface="+mn-lt"/>
                      </a:endParaRPr>
                    </a:p>
                  </a:txBody>
                  <a:tcPr/>
                </a:tc>
                <a:tc>
                  <a:txBody>
                    <a:bodyPr/>
                    <a:lstStyle/>
                    <a:p>
                      <a:r>
                        <a:rPr lang="en-US" b="1" dirty="0">
                          <a:effectLst/>
                          <a:latin typeface="+mn-lt"/>
                        </a:rPr>
                        <a:t>Unit is USD. Refers to the sum of the student's initial payment amount and all subsequent renewal payment amounts.</a:t>
                      </a:r>
                    </a:p>
                  </a:txBody>
                  <a:tcPr anchor="ctr"/>
                </a:tc>
                <a:extLst>
                  <a:ext uri="{0D108BD9-81ED-4DB2-BD59-A6C34878D82A}">
                    <a16:rowId xmlns:a16="http://schemas.microsoft.com/office/drawing/2014/main" val="1197695648"/>
                  </a:ext>
                </a:extLst>
              </a:tr>
            </a:tbl>
          </a:graphicData>
        </a:graphic>
      </p:graphicFrame>
    </p:spTree>
    <p:extLst>
      <p:ext uri="{BB962C8B-B14F-4D97-AF65-F5344CB8AC3E}">
        <p14:creationId xmlns:p14="http://schemas.microsoft.com/office/powerpoint/2010/main" val="4020702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638472"/>
          </a:xfrm>
          <a:prstGeom prst="rect">
            <a:avLst/>
          </a:prstGeom>
        </p:spPr>
      </p:pic>
      <p:sp>
        <p:nvSpPr>
          <p:cNvPr id="3" name="Shape 0"/>
          <p:cNvSpPr/>
          <p:nvPr/>
        </p:nvSpPr>
        <p:spPr>
          <a:xfrm>
            <a:off x="-15163800" y="0"/>
            <a:ext cx="46139100" cy="30638472"/>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maximum information content</a:t>
            </a:r>
            <a:endParaRPr lang="en-US" sz="2450" dirty="0"/>
          </a:p>
        </p:txBody>
      </p:sp>
      <p:sp>
        <p:nvSpPr>
          <p:cNvPr id="8" name="Text 2"/>
          <p:cNvSpPr/>
          <p:nvPr/>
        </p:nvSpPr>
        <p:spPr>
          <a:xfrm>
            <a:off x="396835" y="30145196"/>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graphicFrame>
        <p:nvGraphicFramePr>
          <p:cNvPr id="7" name="Table 8">
            <a:extLst>
              <a:ext uri="{FF2B5EF4-FFF2-40B4-BE49-F238E27FC236}">
                <a16:creationId xmlns:a16="http://schemas.microsoft.com/office/drawing/2014/main" id="{22189BAF-A06D-46C4-A523-9701AE8C4282}"/>
              </a:ext>
            </a:extLst>
          </p:cNvPr>
          <p:cNvGraphicFramePr>
            <a:graphicFrameLocks noGrp="1"/>
          </p:cNvGraphicFramePr>
          <p:nvPr>
            <p:extLst>
              <p:ext uri="{D42A27DB-BD31-4B8C-83A1-F6EECF244321}">
                <p14:modId xmlns:p14="http://schemas.microsoft.com/office/powerpoint/2010/main" val="284164733"/>
              </p:ext>
            </p:extLst>
          </p:nvPr>
        </p:nvGraphicFramePr>
        <p:xfrm>
          <a:off x="0" y="863600"/>
          <a:ext cx="14630400" cy="20487640"/>
        </p:xfrm>
        <a:graphic>
          <a:graphicData uri="http://schemas.openxmlformats.org/drawingml/2006/table">
            <a:tbl>
              <a:tblPr firstRow="1" bandRow="1">
                <a:tableStyleId>{7E9639D4-E3E2-4D34-9284-5A2195B3D0D7}</a:tableStyleId>
              </a:tblPr>
              <a:tblGrid>
                <a:gridCol w="3657600">
                  <a:extLst>
                    <a:ext uri="{9D8B030D-6E8A-4147-A177-3AD203B41FA5}">
                      <a16:colId xmlns:a16="http://schemas.microsoft.com/office/drawing/2014/main" val="767389087"/>
                    </a:ext>
                  </a:extLst>
                </a:gridCol>
                <a:gridCol w="3657600">
                  <a:extLst>
                    <a:ext uri="{9D8B030D-6E8A-4147-A177-3AD203B41FA5}">
                      <a16:colId xmlns:a16="http://schemas.microsoft.com/office/drawing/2014/main" val="839126348"/>
                    </a:ext>
                  </a:extLst>
                </a:gridCol>
                <a:gridCol w="3657600">
                  <a:extLst>
                    <a:ext uri="{9D8B030D-6E8A-4147-A177-3AD203B41FA5}">
                      <a16:colId xmlns:a16="http://schemas.microsoft.com/office/drawing/2014/main" val="1943933025"/>
                    </a:ext>
                  </a:extLst>
                </a:gridCol>
                <a:gridCol w="3657600">
                  <a:extLst>
                    <a:ext uri="{9D8B030D-6E8A-4147-A177-3AD203B41FA5}">
                      <a16:colId xmlns:a16="http://schemas.microsoft.com/office/drawing/2014/main" val="1883964955"/>
                    </a:ext>
                  </a:extLst>
                </a:gridCol>
              </a:tblGrid>
              <a:tr h="370840">
                <a:tc>
                  <a:txBody>
                    <a:bodyPr/>
                    <a:lstStyle/>
                    <a:p>
                      <a:r>
                        <a:rPr lang="en-US" b="1" dirty="0">
                          <a:effectLst/>
                          <a:latin typeface="Arial Black" panose="020B0A04020102020204" pitchFamily="34" charset="0"/>
                        </a:rPr>
                        <a:t>Field Name</a:t>
                      </a:r>
                    </a:p>
                  </a:txBody>
                  <a:tcPr anchor="ctr"/>
                </a:tc>
                <a:tc>
                  <a:txBody>
                    <a:bodyPr/>
                    <a:lstStyle/>
                    <a:p>
                      <a:r>
                        <a:rPr lang="en-US" b="1" dirty="0">
                          <a:effectLst/>
                          <a:latin typeface="Arial Black" panose="020B0A04020102020204" pitchFamily="34" charset="0"/>
                        </a:rPr>
                        <a:t>Business Meaning</a:t>
                      </a:r>
                    </a:p>
                  </a:txBody>
                  <a:tcPr anchor="ctr"/>
                </a:tc>
                <a:tc>
                  <a:txBody>
                    <a:bodyPr/>
                    <a:lstStyle/>
                    <a:p>
                      <a:r>
                        <a:rPr lang="en-US" b="1" dirty="0">
                          <a:effectLst/>
                          <a:latin typeface="Arial Black" panose="020B0A04020102020204" pitchFamily="34" charset="0"/>
                        </a:rPr>
                        <a:t>Data Type</a:t>
                      </a:r>
                    </a:p>
                  </a:txBody>
                  <a:tcPr anchor="ctr"/>
                </a:tc>
                <a:tc>
                  <a:txBody>
                    <a:bodyPr/>
                    <a:lstStyle/>
                    <a:p>
                      <a:r>
                        <a:rPr lang="en-US" b="0" dirty="0">
                          <a:effectLst/>
                          <a:latin typeface="Arial Black" panose="020B0A04020102020204" pitchFamily="34" charset="0"/>
                        </a:rPr>
                        <a:t>Total SS Calls Made</a:t>
                      </a:r>
                    </a:p>
                  </a:txBody>
                  <a:tcPr anchor="ctr"/>
                </a:tc>
                <a:extLst>
                  <a:ext uri="{0D108BD9-81ED-4DB2-BD59-A6C34878D82A}">
                    <a16:rowId xmlns:a16="http://schemas.microsoft.com/office/drawing/2014/main" val="3093576735"/>
                  </a:ext>
                </a:extLst>
              </a:tr>
              <a:tr h="370840">
                <a:tc>
                  <a:txBody>
                    <a:bodyPr/>
                    <a:lstStyle/>
                    <a:p>
                      <a:r>
                        <a:rPr lang="en-US" b="0" dirty="0">
                          <a:effectLst/>
                          <a:latin typeface="+mn-lt"/>
                        </a:rPr>
                        <a:t>Total SS Calls Made</a:t>
                      </a:r>
                    </a:p>
                  </a:txBody>
                  <a:tcPr anchor="ctr"/>
                </a:tc>
                <a:tc>
                  <a:txBody>
                    <a:bodyPr/>
                    <a:lstStyle/>
                    <a:p>
                      <a:r>
                        <a:rPr lang="en-US" b="0" dirty="0">
                          <a:effectLst/>
                          <a:latin typeface="+mn-lt"/>
                        </a:rPr>
                        <a:t>Total number of calls SS made to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Understanding is accurate.</a:t>
                      </a:r>
                    </a:p>
                  </a:txBody>
                  <a:tcPr anchor="ctr"/>
                </a:tc>
                <a:extLst>
                  <a:ext uri="{0D108BD9-81ED-4DB2-BD59-A6C34878D82A}">
                    <a16:rowId xmlns:a16="http://schemas.microsoft.com/office/drawing/2014/main" val="2133205387"/>
                  </a:ext>
                </a:extLst>
              </a:tr>
              <a:tr h="370840">
                <a:tc>
                  <a:txBody>
                    <a:bodyPr/>
                    <a:lstStyle/>
                    <a:p>
                      <a:r>
                        <a:rPr lang="en-US" b="0" dirty="0">
                          <a:effectLst/>
                          <a:latin typeface="+mn-lt"/>
                        </a:rPr>
                        <a:t>Total SS Successful Connections</a:t>
                      </a:r>
                    </a:p>
                  </a:txBody>
                  <a:tcPr anchor="ctr"/>
                </a:tc>
                <a:tc>
                  <a:txBody>
                    <a:bodyPr/>
                    <a:lstStyle/>
                    <a:p>
                      <a:r>
                        <a:rPr lang="en-US" b="0" dirty="0">
                          <a:effectLst/>
                          <a:latin typeface="+mn-lt"/>
                        </a:rPr>
                        <a:t>Total number of successful calls SS made to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Understanding is accurate.</a:t>
                      </a:r>
                    </a:p>
                  </a:txBody>
                  <a:tcPr anchor="ctr"/>
                </a:tc>
                <a:extLst>
                  <a:ext uri="{0D108BD9-81ED-4DB2-BD59-A6C34878D82A}">
                    <a16:rowId xmlns:a16="http://schemas.microsoft.com/office/drawing/2014/main" val="624980801"/>
                  </a:ext>
                </a:extLst>
              </a:tr>
              <a:tr h="370840">
                <a:tc>
                  <a:txBody>
                    <a:bodyPr/>
                    <a:lstStyle/>
                    <a:p>
                      <a:r>
                        <a:rPr lang="en-US" b="0" dirty="0">
                          <a:effectLst/>
                          <a:latin typeface="+mn-lt"/>
                        </a:rPr>
                        <a:t>Total 1v1 Paid Orders</a:t>
                      </a:r>
                    </a:p>
                  </a:txBody>
                  <a:tcPr anchor="ctr"/>
                </a:tc>
                <a:tc>
                  <a:txBody>
                    <a:bodyPr/>
                    <a:lstStyle/>
                    <a:p>
                      <a:r>
                        <a:rPr lang="en-US" b="0" dirty="0">
                          <a:effectLst/>
                          <a:latin typeface="+mn-lt"/>
                        </a:rPr>
                        <a:t>Total number of 1v1 course orders paid by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After the first paid enrollment, if the student renews/re-enrolls, the sum of paid order counts from the second time onwards.</a:t>
                      </a:r>
                    </a:p>
                  </a:txBody>
                  <a:tcPr anchor="ctr"/>
                </a:tc>
                <a:extLst>
                  <a:ext uri="{0D108BD9-81ED-4DB2-BD59-A6C34878D82A}">
                    <a16:rowId xmlns:a16="http://schemas.microsoft.com/office/drawing/2014/main" val="3061931971"/>
                  </a:ext>
                </a:extLst>
              </a:tr>
              <a:tr h="370840">
                <a:tc>
                  <a:txBody>
                    <a:bodyPr/>
                    <a:lstStyle/>
                    <a:p>
                      <a:r>
                        <a:rPr lang="en-US" b="0" dirty="0">
                          <a:effectLst/>
                          <a:latin typeface="+mn-lt"/>
                        </a:rPr>
                        <a:t>Total 1v1 Paid Amount</a:t>
                      </a:r>
                    </a:p>
                  </a:txBody>
                  <a:tcPr anchor="ctr"/>
                </a:tc>
                <a:tc>
                  <a:txBody>
                    <a:bodyPr/>
                    <a:lstStyle/>
                    <a:p>
                      <a:r>
                        <a:rPr lang="en-US" b="0" dirty="0">
                          <a:effectLst/>
                          <a:latin typeface="+mn-lt"/>
                        </a:rPr>
                        <a:t>Total amount paid by the student for 1v1 courses</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Unit is USD. Refers to the sum of the student's initial payment amount and all subsequent renewal payment amounts.</a:t>
                      </a:r>
                    </a:p>
                  </a:txBody>
                  <a:tcPr anchor="ctr"/>
                </a:tc>
                <a:extLst>
                  <a:ext uri="{0D108BD9-81ED-4DB2-BD59-A6C34878D82A}">
                    <a16:rowId xmlns:a16="http://schemas.microsoft.com/office/drawing/2014/main" val="77007278"/>
                  </a:ext>
                </a:extLst>
              </a:tr>
              <a:tr h="370840">
                <a:tc>
                  <a:txBody>
                    <a:bodyPr/>
                    <a:lstStyle/>
                    <a:p>
                      <a:r>
                        <a:rPr lang="en-US" b="0" dirty="0">
                          <a:effectLst/>
                          <a:latin typeface="+mn-lt"/>
                        </a:rPr>
                        <a:t>Total 1v1 Renewal Amount</a:t>
                      </a:r>
                    </a:p>
                  </a:txBody>
                  <a:tcPr anchor="ctr"/>
                </a:tc>
                <a:tc>
                  <a:txBody>
                    <a:bodyPr/>
                    <a:lstStyle/>
                    <a:p>
                      <a:r>
                        <a:rPr lang="en-US" b="0" dirty="0">
                          <a:effectLst/>
                          <a:latin typeface="+mn-lt"/>
                        </a:rPr>
                        <a:t>Total renewal amount for 1v1 courses paid by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After the first paid enrollment, if the student renews/re-enrolls, the sum of renewal payment amounts from the second time onwards.</a:t>
                      </a:r>
                    </a:p>
                  </a:txBody>
                  <a:tcPr anchor="ctr"/>
                </a:tc>
                <a:extLst>
                  <a:ext uri="{0D108BD9-81ED-4DB2-BD59-A6C34878D82A}">
                    <a16:rowId xmlns:a16="http://schemas.microsoft.com/office/drawing/2014/main" val="3011360439"/>
                  </a:ext>
                </a:extLst>
              </a:tr>
              <a:tr h="370840">
                <a:tc>
                  <a:txBody>
                    <a:bodyPr/>
                    <a:lstStyle/>
                    <a:p>
                      <a:r>
                        <a:rPr lang="en-US" b="0" dirty="0">
                          <a:effectLst/>
                          <a:latin typeface="+mn-lt"/>
                        </a:rPr>
                        <a:t>Total Preview Sessions</a:t>
                      </a:r>
                    </a:p>
                  </a:txBody>
                  <a:tcPr anchor="ctr"/>
                </a:tc>
                <a:tc>
                  <a:txBody>
                    <a:bodyPr/>
                    <a:lstStyle/>
                    <a:p>
                      <a:r>
                        <a:rPr lang="en-US" b="0" dirty="0">
                          <a:effectLst/>
                          <a:latin typeface="+mn-lt"/>
                        </a:rPr>
                        <a:t>Total number of previews completed by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Preview is when a student reviews course content via the official website or APP before the official class. Preview behavior is recorded by the system.</a:t>
                      </a:r>
                    </a:p>
                  </a:txBody>
                  <a:tcPr anchor="ctr"/>
                </a:tc>
                <a:extLst>
                  <a:ext uri="{0D108BD9-81ED-4DB2-BD59-A6C34878D82A}">
                    <a16:rowId xmlns:a16="http://schemas.microsoft.com/office/drawing/2014/main" val="3813030822"/>
                  </a:ext>
                </a:extLst>
              </a:tr>
              <a:tr h="370840">
                <a:tc>
                  <a:txBody>
                    <a:bodyPr/>
                    <a:lstStyle/>
                    <a:p>
                      <a:r>
                        <a:rPr lang="en-US" b="0" dirty="0">
                          <a:effectLst/>
                          <a:latin typeface="+mn-lt"/>
                        </a:rPr>
                        <a:t>Total Review Sessions</a:t>
                      </a:r>
                    </a:p>
                  </a:txBody>
                  <a:tcPr anchor="ctr"/>
                </a:tc>
                <a:tc>
                  <a:txBody>
                    <a:bodyPr/>
                    <a:lstStyle/>
                    <a:p>
                      <a:r>
                        <a:rPr lang="en-US" b="0" dirty="0">
                          <a:effectLst/>
                          <a:latin typeface="+mn-lt"/>
                        </a:rPr>
                        <a:t>Total number of reviews completed by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Review is when a student reviews course content via the official website or APP after the official class. Review behavior is recorded by the system.</a:t>
                      </a:r>
                    </a:p>
                  </a:txBody>
                  <a:tcPr anchor="ctr"/>
                </a:tc>
                <a:extLst>
                  <a:ext uri="{0D108BD9-81ED-4DB2-BD59-A6C34878D82A}">
                    <a16:rowId xmlns:a16="http://schemas.microsoft.com/office/drawing/2014/main" val="4291548099"/>
                  </a:ext>
                </a:extLst>
              </a:tr>
              <a:tr h="370840">
                <a:tc>
                  <a:txBody>
                    <a:bodyPr/>
                    <a:lstStyle/>
                    <a:p>
                      <a:r>
                        <a:rPr lang="en-US" b="0" dirty="0">
                          <a:effectLst/>
                          <a:latin typeface="+mn-lt"/>
                        </a:rPr>
                        <a:t>1v1 Lesson Student Absence Status Hours</a:t>
                      </a:r>
                    </a:p>
                  </a:txBody>
                  <a:tcPr anchor="ctr"/>
                </a:tc>
                <a:tc>
                  <a:txBody>
                    <a:bodyPr/>
                    <a:lstStyle/>
                    <a:p>
                      <a:r>
                        <a:rPr lang="en-US" b="0" dirty="0">
                          <a:effectLst/>
                          <a:latin typeface="+mn-lt"/>
                        </a:rPr>
                        <a:t>Number of 1v1 lesson hours missed by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In a student's lifecycle, the total number of times they have missed a booked lesson (counted as self-absence).</a:t>
                      </a:r>
                    </a:p>
                  </a:txBody>
                  <a:tcPr anchor="ctr"/>
                </a:tc>
                <a:extLst>
                  <a:ext uri="{0D108BD9-81ED-4DB2-BD59-A6C34878D82A}">
                    <a16:rowId xmlns:a16="http://schemas.microsoft.com/office/drawing/2014/main" val="1514140915"/>
                  </a:ext>
                </a:extLst>
              </a:tr>
              <a:tr h="370840">
                <a:tc>
                  <a:txBody>
                    <a:bodyPr/>
                    <a:lstStyle/>
                    <a:p>
                      <a:r>
                        <a:rPr lang="en-US" b="0" dirty="0">
                          <a:effectLst/>
                          <a:latin typeface="+mn-lt"/>
                        </a:rPr>
                        <a:t>1v1 Lesson Teacher Absence Status Hours</a:t>
                      </a:r>
                    </a:p>
                  </a:txBody>
                  <a:tcPr anchor="ctr"/>
                </a:tc>
                <a:tc>
                  <a:txBody>
                    <a:bodyPr/>
                    <a:lstStyle/>
                    <a:p>
                      <a:r>
                        <a:rPr lang="en-US" b="0" dirty="0">
                          <a:effectLst/>
                          <a:latin typeface="+mn-lt"/>
                        </a:rPr>
                        <a:t>Number of 1v1 lesson hours missed by the teacher</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In a student's lifecycle, the total number of times they encountered a teacher absence.</a:t>
                      </a:r>
                    </a:p>
                  </a:txBody>
                  <a:tcPr anchor="ctr"/>
                </a:tc>
                <a:extLst>
                  <a:ext uri="{0D108BD9-81ED-4DB2-BD59-A6C34878D82A}">
                    <a16:rowId xmlns:a16="http://schemas.microsoft.com/office/drawing/2014/main" val="4127143160"/>
                  </a:ext>
                </a:extLst>
              </a:tr>
              <a:tr h="370840">
                <a:tc>
                  <a:txBody>
                    <a:bodyPr/>
                    <a:lstStyle/>
                    <a:p>
                      <a:r>
                        <a:rPr lang="en-US" b="0" dirty="0">
                          <a:effectLst/>
                          <a:latin typeface="+mn-lt"/>
                        </a:rPr>
                        <a:t>First Favorited Teacher Date</a:t>
                      </a:r>
                    </a:p>
                  </a:txBody>
                  <a:tcPr anchor="ctr"/>
                </a:tc>
                <a:tc>
                  <a:txBody>
                    <a:bodyPr/>
                    <a:lstStyle/>
                    <a:p>
                      <a:r>
                        <a:rPr lang="en-US" b="0" dirty="0">
                          <a:effectLst/>
                          <a:latin typeface="+mn-lt"/>
                        </a:rPr>
                        <a:t>Date the student first favorited a teacher</a:t>
                      </a:r>
                    </a:p>
                  </a:txBody>
                  <a:tcPr anchor="ctr"/>
                </a:tc>
                <a:tc>
                  <a:txBody>
                    <a:bodyPr/>
                    <a:lstStyle/>
                    <a:p>
                      <a:r>
                        <a:rPr lang="en-US" dirty="0">
                          <a:latin typeface="+mn-lt"/>
                        </a:rPr>
                        <a:t>Date</a:t>
                      </a:r>
                    </a:p>
                  </a:txBody>
                  <a:tcPr/>
                </a:tc>
                <a:tc>
                  <a:txBody>
                    <a:bodyPr/>
                    <a:lstStyle/>
                    <a:p>
                      <a:r>
                        <a:rPr lang="en-US" b="0" dirty="0">
                          <a:effectLst/>
                          <a:latin typeface="+mn-lt"/>
                        </a:rPr>
                        <a:t>For the portion without data, it means paying students did not perform the "favorite" action, or they are non-paying users. Favoriting is when a student likes a teacher and saves them in "Favorites" for easier selection when booking future lessons.</a:t>
                      </a:r>
                    </a:p>
                  </a:txBody>
                  <a:tcPr anchor="ctr"/>
                </a:tc>
                <a:extLst>
                  <a:ext uri="{0D108BD9-81ED-4DB2-BD59-A6C34878D82A}">
                    <a16:rowId xmlns:a16="http://schemas.microsoft.com/office/drawing/2014/main" val="1843776422"/>
                  </a:ext>
                </a:extLst>
              </a:tr>
              <a:tr h="370840">
                <a:tc>
                  <a:txBody>
                    <a:bodyPr/>
                    <a:lstStyle/>
                    <a:p>
                      <a:r>
                        <a:rPr lang="en-US" b="0" dirty="0">
                          <a:effectLst/>
                          <a:latin typeface="+mn-lt"/>
                        </a:rPr>
                        <a:t>Last Favorited Teacher Date</a:t>
                      </a:r>
                    </a:p>
                  </a:txBody>
                  <a:tcPr anchor="ctr"/>
                </a:tc>
                <a:tc>
                  <a:txBody>
                    <a:bodyPr/>
                    <a:lstStyle/>
                    <a:p>
                      <a:r>
                        <a:rPr lang="en-US" b="0" dirty="0">
                          <a:effectLst/>
                          <a:latin typeface="+mn-lt"/>
                        </a:rPr>
                        <a:t>Date the student last favorited a teacher</a:t>
                      </a:r>
                    </a:p>
                  </a:txBody>
                  <a:tcPr anchor="ctr"/>
                </a:tc>
                <a:tc>
                  <a:txBody>
                    <a:bodyPr/>
                    <a:lstStyle/>
                    <a:p>
                      <a:r>
                        <a:rPr lang="en-US" dirty="0">
                          <a:latin typeface="+mn-lt"/>
                        </a:rPr>
                        <a:t>Date</a:t>
                      </a:r>
                    </a:p>
                  </a:txBody>
                  <a:tcPr/>
                </a:tc>
                <a:tc>
                  <a:txBody>
                    <a:bodyPr/>
                    <a:lstStyle/>
                    <a:p>
                      <a:r>
                        <a:rPr lang="en-US" b="0" dirty="0">
                          <a:effectLst/>
                          <a:latin typeface="+mn-lt"/>
                        </a:rPr>
                        <a:t>If this column is empty, it means that after the user started paid official lessons, they did not favorite any teachers, or did not pay.</a:t>
                      </a:r>
                    </a:p>
                  </a:txBody>
                  <a:tcPr anchor="ctr"/>
                </a:tc>
                <a:extLst>
                  <a:ext uri="{0D108BD9-81ED-4DB2-BD59-A6C34878D82A}">
                    <a16:rowId xmlns:a16="http://schemas.microsoft.com/office/drawing/2014/main" val="3021280686"/>
                  </a:ext>
                </a:extLst>
              </a:tr>
              <a:tr h="370840">
                <a:tc>
                  <a:txBody>
                    <a:bodyPr/>
                    <a:lstStyle/>
                    <a:p>
                      <a:r>
                        <a:rPr lang="en-US" b="0" dirty="0">
                          <a:effectLst/>
                          <a:latin typeface="+mn-lt"/>
                        </a:rPr>
                        <a:t>Total Favorited Teachers</a:t>
                      </a:r>
                    </a:p>
                  </a:txBody>
                  <a:tcPr anchor="ctr"/>
                </a:tc>
                <a:tc>
                  <a:txBody>
                    <a:bodyPr/>
                    <a:lstStyle/>
                    <a:p>
                      <a:r>
                        <a:rPr lang="en-US" b="0" dirty="0">
                          <a:effectLst/>
                          <a:latin typeface="+mn-lt"/>
                        </a:rPr>
                        <a:t>Total number of teachers favorited by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If this column is empty, it means that after the user started paid official lessons, they did not favorite any teachers, or did not pay.</a:t>
                      </a:r>
                    </a:p>
                  </a:txBody>
                  <a:tcPr anchor="ctr"/>
                </a:tc>
                <a:extLst>
                  <a:ext uri="{0D108BD9-81ED-4DB2-BD59-A6C34878D82A}">
                    <a16:rowId xmlns:a16="http://schemas.microsoft.com/office/drawing/2014/main" val="1567006296"/>
                  </a:ext>
                </a:extLst>
              </a:tr>
              <a:tr h="370840">
                <a:tc>
                  <a:txBody>
                    <a:bodyPr/>
                    <a:lstStyle/>
                    <a:p>
                      <a:r>
                        <a:rPr lang="en-US" b="0" dirty="0">
                          <a:effectLst/>
                          <a:latin typeface="+mn-lt"/>
                        </a:rPr>
                        <a:t>App Installed</a:t>
                      </a:r>
                    </a:p>
                  </a:txBody>
                  <a:tcPr anchor="ctr"/>
                </a:tc>
                <a:tc>
                  <a:txBody>
                    <a:bodyPr/>
                    <a:lstStyle/>
                    <a:p>
                      <a:r>
                        <a:rPr lang="en-US" b="0" dirty="0">
                          <a:effectLst/>
                          <a:latin typeface="+mn-lt"/>
                        </a:rPr>
                        <a:t>Whether the student has installed the company APP, 1 for yes, 0 for no</a:t>
                      </a:r>
                    </a:p>
                  </a:txBody>
                  <a:tcPr anchor="ctr"/>
                </a:tc>
                <a:tc>
                  <a:txBody>
                    <a:bodyPr/>
                    <a:lstStyle/>
                    <a:p>
                      <a:r>
                        <a:rPr lang="en-US" sz="1800" b="0" i="0" kern="1200" dirty="0">
                          <a:solidFill>
                            <a:schemeClr val="tx1"/>
                          </a:solidFill>
                          <a:effectLst/>
                          <a:latin typeface="+mn-lt"/>
                          <a:ea typeface="+mn-ea"/>
                          <a:cs typeface="+mn-cs"/>
                        </a:rPr>
                        <a:t>Number(0/1)</a:t>
                      </a:r>
                      <a:endParaRPr lang="en-US" dirty="0">
                        <a:latin typeface="+mn-lt"/>
                      </a:endParaRPr>
                    </a:p>
                  </a:txBody>
                  <a:tcPr/>
                </a:tc>
                <a:tc>
                  <a:txBody>
                    <a:bodyPr/>
                    <a:lstStyle/>
                    <a:p>
                      <a:r>
                        <a:rPr lang="en-US" b="0" dirty="0">
                          <a:effectLst/>
                          <a:latin typeface="+mn-lt"/>
                        </a:rPr>
                        <a:t>Understanding is accurate.</a:t>
                      </a:r>
                    </a:p>
                  </a:txBody>
                  <a:tcPr anchor="ctr"/>
                </a:tc>
                <a:extLst>
                  <a:ext uri="{0D108BD9-81ED-4DB2-BD59-A6C34878D82A}">
                    <a16:rowId xmlns:a16="http://schemas.microsoft.com/office/drawing/2014/main" val="2994130823"/>
                  </a:ext>
                </a:extLst>
              </a:tr>
              <a:tr h="370840">
                <a:tc>
                  <a:txBody>
                    <a:bodyPr/>
                    <a:lstStyle/>
                    <a:p>
                      <a:r>
                        <a:rPr lang="en-US" b="0" dirty="0">
                          <a:effectLst/>
                          <a:latin typeface="+mn-lt"/>
                        </a:rPr>
                        <a:t>Total 1v1 Attended Lesson Hours</a:t>
                      </a:r>
                    </a:p>
                  </a:txBody>
                  <a:tcPr anchor="ctr"/>
                </a:tc>
                <a:tc>
                  <a:txBody>
                    <a:bodyPr/>
                    <a:lstStyle/>
                    <a:p>
                      <a:r>
                        <a:rPr lang="en-US" b="0" dirty="0">
                          <a:effectLst/>
                          <a:latin typeface="+mn-lt"/>
                        </a:rPr>
                        <a:t>Total number of 1v1 lesson hours attended by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Understanding is accurate.</a:t>
                      </a:r>
                    </a:p>
                  </a:txBody>
                  <a:tcPr anchor="ctr"/>
                </a:tc>
                <a:extLst>
                  <a:ext uri="{0D108BD9-81ED-4DB2-BD59-A6C34878D82A}">
                    <a16:rowId xmlns:a16="http://schemas.microsoft.com/office/drawing/2014/main" val="2319569929"/>
                  </a:ext>
                </a:extLst>
              </a:tr>
              <a:tr h="370840">
                <a:tc>
                  <a:txBody>
                    <a:bodyPr/>
                    <a:lstStyle/>
                    <a:p>
                      <a:r>
                        <a:rPr lang="en-US" b="0" dirty="0">
                          <a:effectLst/>
                          <a:latin typeface="+mn-lt"/>
                        </a:rPr>
                        <a:t>Total SS Effective Call Duration</a:t>
                      </a:r>
                    </a:p>
                  </a:txBody>
                  <a:tcPr anchor="ctr"/>
                </a:tc>
                <a:tc>
                  <a:txBody>
                    <a:bodyPr/>
                    <a:lstStyle/>
                    <a:p>
                      <a:r>
                        <a:rPr lang="en-US" b="0" dirty="0">
                          <a:effectLst/>
                          <a:latin typeface="+mn-lt"/>
                        </a:rPr>
                        <a:t>Total effective call duration between SS and the student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Unit is minutes.</a:t>
                      </a:r>
                    </a:p>
                  </a:txBody>
                  <a:tcPr anchor="ctr"/>
                </a:tc>
                <a:extLst>
                  <a:ext uri="{0D108BD9-81ED-4DB2-BD59-A6C34878D82A}">
                    <a16:rowId xmlns:a16="http://schemas.microsoft.com/office/drawing/2014/main" val="417632368"/>
                  </a:ext>
                </a:extLst>
              </a:tr>
              <a:tr h="370840">
                <a:tc>
                  <a:txBody>
                    <a:bodyPr/>
                    <a:lstStyle/>
                    <a:p>
                      <a:r>
                        <a:rPr lang="en-US" b="0" dirty="0">
                          <a:effectLst/>
                          <a:latin typeface="+mn-lt"/>
                        </a:rPr>
                        <a:t>Number of Transfers After Payment</a:t>
                      </a:r>
                    </a:p>
                  </a:txBody>
                  <a:tcPr anchor="ctr"/>
                </a:tc>
                <a:tc>
                  <a:txBody>
                    <a:bodyPr/>
                    <a:lstStyle/>
                    <a:p>
                      <a:r>
                        <a:rPr lang="en-US" b="0" dirty="0">
                          <a:effectLst/>
                          <a:latin typeface="+mn-lt"/>
                        </a:rPr>
                        <a:t>Number of times the student was transferred after payment</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Transfer: After payment, a student is assigned to a service staff member (SS). If the student's original SS resigns during their study period, they will be assigned to a new SS. This process is considered 1 transfer.</a:t>
                      </a:r>
                    </a:p>
                  </a:txBody>
                  <a:tcPr anchor="ctr"/>
                </a:tc>
                <a:extLst>
                  <a:ext uri="{0D108BD9-81ED-4DB2-BD59-A6C34878D82A}">
                    <a16:rowId xmlns:a16="http://schemas.microsoft.com/office/drawing/2014/main" val="299954948"/>
                  </a:ext>
                </a:extLst>
              </a:tr>
              <a:tr h="370840">
                <a:tc>
                  <a:txBody>
                    <a:bodyPr/>
                    <a:lstStyle/>
                    <a:p>
                      <a:r>
                        <a:rPr lang="en-US" b="0" dirty="0">
                          <a:effectLst/>
                          <a:latin typeface="+mn-lt"/>
                        </a:rPr>
                        <a:t>Most Recent Renewal Date</a:t>
                      </a:r>
                    </a:p>
                  </a:txBody>
                  <a:tcPr anchor="ctr"/>
                </a:tc>
                <a:tc>
                  <a:txBody>
                    <a:bodyPr/>
                    <a:lstStyle/>
                    <a:p>
                      <a:r>
                        <a:rPr lang="en-US" b="0" dirty="0">
                          <a:effectLst/>
                          <a:latin typeface="+mn-lt"/>
                        </a:rPr>
                        <a:t>Student's most recent renewal date</a:t>
                      </a:r>
                    </a:p>
                  </a:txBody>
                  <a:tcPr anchor="ctr"/>
                </a:tc>
                <a:tc>
                  <a:txBody>
                    <a:bodyPr/>
                    <a:lstStyle/>
                    <a:p>
                      <a:r>
                        <a:rPr lang="en-US" sz="1800" kern="1200" dirty="0">
                          <a:solidFill>
                            <a:schemeClr val="tx1"/>
                          </a:solidFill>
                          <a:effectLst/>
                          <a:latin typeface="+mn-lt"/>
                          <a:ea typeface="+mn-ea"/>
                          <a:cs typeface="+mn-cs"/>
                        </a:rPr>
                        <a:t>Date</a:t>
                      </a:r>
                      <a:endParaRPr lang="en-US" dirty="0">
                        <a:latin typeface="+mn-lt"/>
                      </a:endParaRPr>
                    </a:p>
                  </a:txBody>
                  <a:tcPr/>
                </a:tc>
                <a:tc>
                  <a:txBody>
                    <a:bodyPr/>
                    <a:lstStyle/>
                    <a:p>
                      <a:r>
                        <a:rPr lang="en-US" b="0" dirty="0">
                          <a:effectLst/>
                          <a:latin typeface="+mn-lt"/>
                        </a:rPr>
                        <a:t>If this column is empty, it means the user has not renewed.</a:t>
                      </a:r>
                    </a:p>
                  </a:txBody>
                  <a:tcPr anchor="ctr"/>
                </a:tc>
                <a:extLst>
                  <a:ext uri="{0D108BD9-81ED-4DB2-BD59-A6C34878D82A}">
                    <a16:rowId xmlns:a16="http://schemas.microsoft.com/office/drawing/2014/main" val="3169230297"/>
                  </a:ext>
                </a:extLst>
              </a:tr>
              <a:tr h="370840">
                <a:tc>
                  <a:txBody>
                    <a:bodyPr/>
                    <a:lstStyle/>
                    <a:p>
                      <a:r>
                        <a:rPr lang="en-US" b="0" dirty="0">
                          <a:effectLst/>
                          <a:latin typeface="+mn-lt"/>
                        </a:rPr>
                        <a:t>Most Recent Renewal Amount (USD)</a:t>
                      </a:r>
                    </a:p>
                  </a:txBody>
                  <a:tcPr anchor="ctr"/>
                </a:tc>
                <a:tc>
                  <a:txBody>
                    <a:bodyPr/>
                    <a:lstStyle/>
                    <a:p>
                      <a:r>
                        <a:rPr lang="en-US" b="0" dirty="0">
                          <a:effectLst/>
                          <a:latin typeface="+mn-lt"/>
                        </a:rPr>
                        <a:t>Amount of the student's most recent renewal (USD)</a:t>
                      </a:r>
                    </a:p>
                  </a:txBody>
                  <a:tcPr anchor="ctr"/>
                </a:tc>
                <a:tc>
                  <a:txBody>
                    <a:bodyPr/>
                    <a:lstStyle/>
                    <a:p>
                      <a:r>
                        <a:rPr lang="en-US" sz="1800" b="0" i="0" kern="1200" dirty="0">
                          <a:solidFill>
                            <a:schemeClr val="tx1"/>
                          </a:solidFill>
                          <a:effectLst/>
                          <a:latin typeface="+mn-lt"/>
                          <a:ea typeface="+mn-ea"/>
                          <a:cs typeface="+mn-cs"/>
                        </a:rPr>
                        <a:t>Number</a:t>
                      </a:r>
                      <a:endParaRPr lang="en-US" dirty="0">
                        <a:latin typeface="+mn-lt"/>
                      </a:endParaRPr>
                    </a:p>
                  </a:txBody>
                  <a:tcPr/>
                </a:tc>
                <a:tc>
                  <a:txBody>
                    <a:bodyPr/>
                    <a:lstStyle/>
                    <a:p>
                      <a:r>
                        <a:rPr lang="en-US" b="0" dirty="0">
                          <a:effectLst/>
                          <a:latin typeface="+mn-lt"/>
                        </a:rPr>
                        <a:t>If this column is empty, it means the user has not renewed.</a:t>
                      </a:r>
                    </a:p>
                  </a:txBody>
                  <a:tcPr anchor="ctr"/>
                </a:tc>
                <a:extLst>
                  <a:ext uri="{0D108BD9-81ED-4DB2-BD59-A6C34878D82A}">
                    <a16:rowId xmlns:a16="http://schemas.microsoft.com/office/drawing/2014/main" val="2689602729"/>
                  </a:ext>
                </a:extLst>
              </a:tr>
              <a:tr h="370840">
                <a:tc>
                  <a:txBody>
                    <a:bodyPr/>
                    <a:lstStyle/>
                    <a:p>
                      <a:r>
                        <a:rPr lang="en-US" b="0" dirty="0">
                          <a:effectLst/>
                          <a:latin typeface="+mn-lt"/>
                        </a:rPr>
                        <a:t>Has Renewal Order</a:t>
                      </a:r>
                    </a:p>
                  </a:txBody>
                  <a:tcPr anchor="ctr"/>
                </a:tc>
                <a:tc>
                  <a:txBody>
                    <a:bodyPr/>
                    <a:lstStyle/>
                    <a:p>
                      <a:r>
                        <a:rPr lang="en-US" b="0" dirty="0">
                          <a:effectLst/>
                          <a:latin typeface="+mn-lt"/>
                        </a:rPr>
                        <a:t>Whether the student has a renewal order, 1 for yes, 0 for no</a:t>
                      </a:r>
                    </a:p>
                  </a:txBody>
                  <a:tcPr anchor="ctr"/>
                </a:tc>
                <a:tc>
                  <a:txBody>
                    <a:bodyPr/>
                    <a:lstStyle/>
                    <a:p>
                      <a:r>
                        <a:rPr lang="en-US" b="0" dirty="0">
                          <a:effectLst/>
                          <a:latin typeface="+mn-lt"/>
                        </a:rPr>
                        <a:t>Number (0/1)</a:t>
                      </a:r>
                    </a:p>
                  </a:txBody>
                  <a:tcPr anchor="ctr"/>
                </a:tc>
                <a:tc>
                  <a:txBody>
                    <a:bodyPr/>
                    <a:lstStyle/>
                    <a:p>
                      <a:r>
                        <a:rPr lang="en-US" b="0" dirty="0">
                          <a:effectLst/>
                          <a:latin typeface="+mn-lt"/>
                        </a:rPr>
                        <a:t>Understanding is accurate.</a:t>
                      </a:r>
                    </a:p>
                  </a:txBody>
                  <a:tcPr anchor="ctr"/>
                </a:tc>
                <a:extLst>
                  <a:ext uri="{0D108BD9-81ED-4DB2-BD59-A6C34878D82A}">
                    <a16:rowId xmlns:a16="http://schemas.microsoft.com/office/drawing/2014/main" val="2733919746"/>
                  </a:ext>
                </a:extLst>
              </a:tr>
            </a:tbl>
          </a:graphicData>
        </a:graphic>
      </p:graphicFrame>
    </p:spTree>
    <p:extLst>
      <p:ext uri="{BB962C8B-B14F-4D97-AF65-F5344CB8AC3E}">
        <p14:creationId xmlns:p14="http://schemas.microsoft.com/office/powerpoint/2010/main" val="2883212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890290"/>
          </a:xfrm>
          <a:prstGeom prst="rect">
            <a:avLst/>
          </a:prstGeom>
        </p:spPr>
      </p:pic>
      <p:sp>
        <p:nvSpPr>
          <p:cNvPr id="3" name="Shape 0"/>
          <p:cNvSpPr/>
          <p:nvPr/>
        </p:nvSpPr>
        <p:spPr>
          <a:xfrm>
            <a:off x="0" y="0"/>
            <a:ext cx="14630400" cy="10890290"/>
          </a:xfrm>
          <a:prstGeom prst="rect">
            <a:avLst/>
          </a:prstGeom>
          <a:solidFill>
            <a:srgbClr val="FDFAF7">
              <a:alpha val="85000"/>
            </a:srgbClr>
          </a:solidFill>
          <a:ln/>
        </p:spPr>
      </p:sp>
      <p:sp>
        <p:nvSpPr>
          <p:cNvPr id="4" name="Text 1"/>
          <p:cNvSpPr/>
          <p:nvPr/>
        </p:nvSpPr>
        <p:spPr>
          <a:xfrm>
            <a:off x="468630" y="368141"/>
            <a:ext cx="5227677" cy="460296"/>
          </a:xfrm>
          <a:prstGeom prst="rect">
            <a:avLst/>
          </a:prstGeom>
          <a:noFill/>
          <a:ln/>
        </p:spPr>
        <p:txBody>
          <a:bodyPr wrap="none" lIns="0" tIns="0" rIns="0" bIns="0" rtlCol="0" anchor="t"/>
          <a:lstStyle/>
          <a:p>
            <a:pPr marL="0" indent="0" algn="l">
              <a:lnSpc>
                <a:spcPts val="3600"/>
              </a:lnSpc>
              <a:buNone/>
            </a:pPr>
            <a:r>
              <a:rPr lang="en-US" sz="2850" b="1" dirty="0">
                <a:solidFill>
                  <a:srgbClr val="F95F88"/>
                </a:solidFill>
                <a:latin typeface="Arial" panose="020B0604020202020204" pitchFamily="34" charset="0"/>
                <a:ea typeface="Petrona Bold" pitchFamily="34" charset="-122"/>
                <a:cs typeface="Arial" panose="020B0604020202020204" pitchFamily="34" charset="0"/>
              </a:rPr>
              <a:t>The Johari Window Framework</a:t>
            </a:r>
            <a:endParaRPr lang="en-US" sz="2850" dirty="0"/>
          </a:p>
        </p:txBody>
      </p:sp>
      <p:sp>
        <p:nvSpPr>
          <p:cNvPr id="5" name="Text 2"/>
          <p:cNvSpPr/>
          <p:nvPr/>
        </p:nvSpPr>
        <p:spPr>
          <a:xfrm>
            <a:off x="468630" y="1149667"/>
            <a:ext cx="1425773" cy="214312"/>
          </a:xfrm>
          <a:prstGeom prst="rect">
            <a:avLst/>
          </a:prstGeom>
          <a:noFill/>
          <a:ln/>
        </p:spPr>
        <p:txBody>
          <a:bodyPr wrap="none" lIns="0" tIns="0" rIns="0" bIns="0" rtlCol="0" anchor="t"/>
          <a:lstStyle/>
          <a:p>
            <a:pPr marL="0" indent="0" algn="l">
              <a:lnSpc>
                <a:spcPts val="1650"/>
              </a:lnSpc>
              <a:buNone/>
            </a:pPr>
            <a:endParaRPr lang="en-US" sz="1050" dirty="0"/>
          </a:p>
        </p:txBody>
      </p:sp>
      <p:sp>
        <p:nvSpPr>
          <p:cNvPr id="7" name="Text 3"/>
          <p:cNvSpPr/>
          <p:nvPr/>
        </p:nvSpPr>
        <p:spPr>
          <a:xfrm>
            <a:off x="12751237" y="1149667"/>
            <a:ext cx="1425773" cy="214312"/>
          </a:xfrm>
          <a:prstGeom prst="rect">
            <a:avLst/>
          </a:prstGeom>
          <a:noFill/>
          <a:ln/>
        </p:spPr>
        <p:txBody>
          <a:bodyPr wrap="none" lIns="0" tIns="0" rIns="0" bIns="0" rtlCol="0" anchor="t"/>
          <a:lstStyle/>
          <a:p>
            <a:pPr marL="0" indent="0" algn="l">
              <a:lnSpc>
                <a:spcPts val="1650"/>
              </a:lnSpc>
              <a:buNone/>
            </a:pPr>
            <a:endParaRPr lang="en-US" sz="1050" dirty="0"/>
          </a:p>
        </p:txBody>
      </p:sp>
      <p:pic>
        <p:nvPicPr>
          <p:cNvPr id="9" name="Picture 8">
            <a:extLst>
              <a:ext uri="{FF2B5EF4-FFF2-40B4-BE49-F238E27FC236}">
                <a16:creationId xmlns:a16="http://schemas.microsoft.com/office/drawing/2014/main" id="{682B026F-6B71-49A8-BAC7-44AAF41602EB}"/>
              </a:ext>
            </a:extLst>
          </p:cNvPr>
          <p:cNvPicPr>
            <a:picLocks noChangeAspect="1"/>
          </p:cNvPicPr>
          <p:nvPr/>
        </p:nvPicPr>
        <p:blipFill>
          <a:blip r:embed="rId4"/>
          <a:stretch>
            <a:fillRect/>
          </a:stretch>
        </p:blipFill>
        <p:spPr>
          <a:xfrm>
            <a:off x="1574765" y="1558716"/>
            <a:ext cx="10171807" cy="86012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1744920"/>
          </a:xfrm>
          <a:prstGeom prst="rect">
            <a:avLst/>
          </a:prstGeom>
        </p:spPr>
      </p:pic>
      <p:sp>
        <p:nvSpPr>
          <p:cNvPr id="3" name="Shape 0"/>
          <p:cNvSpPr/>
          <p:nvPr/>
        </p:nvSpPr>
        <p:spPr>
          <a:xfrm>
            <a:off x="0" y="0"/>
            <a:ext cx="14630400" cy="11744920"/>
          </a:xfrm>
          <a:prstGeom prst="rect">
            <a:avLst/>
          </a:prstGeom>
          <a:solidFill>
            <a:srgbClr val="FDFAF7">
              <a:alpha val="85000"/>
            </a:srgbClr>
          </a:solidFill>
          <a:ln/>
        </p:spPr>
      </p:sp>
      <p:sp>
        <p:nvSpPr>
          <p:cNvPr id="4" name="Text 1"/>
          <p:cNvSpPr/>
          <p:nvPr/>
        </p:nvSpPr>
        <p:spPr>
          <a:xfrm>
            <a:off x="396835" y="311825"/>
            <a:ext cx="531852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Copying Formulas: Useful or Useless?</a:t>
            </a:r>
            <a:endParaRPr lang="en-US" sz="2450" dirty="0"/>
          </a:p>
        </p:txBody>
      </p:sp>
      <p:sp>
        <p:nvSpPr>
          <p:cNvPr id="7" name="Text 2"/>
          <p:cNvSpPr/>
          <p:nvPr/>
        </p:nvSpPr>
        <p:spPr>
          <a:xfrm>
            <a:off x="7403052" y="6136517"/>
            <a:ext cx="5722528" cy="156707"/>
          </a:xfrm>
          <a:prstGeom prst="rect">
            <a:avLst/>
          </a:prstGeom>
          <a:noFill/>
          <a:ln/>
        </p:spPr>
        <p:txBody>
          <a:bodyPr wrap="none" lIns="0" tIns="0" rIns="0" bIns="0" rtlCol="0" anchor="t"/>
          <a:lstStyle/>
          <a:p>
            <a:pPr marL="0" indent="0" algn="l">
              <a:lnSpc>
                <a:spcPts val="1800"/>
              </a:lnSpc>
              <a:buNone/>
            </a:pPr>
            <a:r>
              <a:rPr lang="en-US" b="1" dirty="0">
                <a:solidFill>
                  <a:srgbClr val="F95F88"/>
                </a:solidFill>
                <a:latin typeface="Arial" panose="020B0604020202020204" pitchFamily="34" charset="0"/>
                <a:ea typeface="Petrona Bold" pitchFamily="34" charset="-122"/>
                <a:cs typeface="Arial" panose="020B0604020202020204" pitchFamily="34" charset="0"/>
              </a:rPr>
              <a:t>Without a technique, techniques are better than just writing blindly</a:t>
            </a:r>
            <a:endParaRPr lang="en-US" dirty="0"/>
          </a:p>
        </p:txBody>
      </p:sp>
      <p:sp>
        <p:nvSpPr>
          <p:cNvPr id="8" name="Text 3"/>
          <p:cNvSpPr/>
          <p:nvPr/>
        </p:nvSpPr>
        <p:spPr>
          <a:xfrm>
            <a:off x="7430382" y="6568410"/>
            <a:ext cx="5071489" cy="348470"/>
          </a:xfrm>
          <a:prstGeom prst="rect">
            <a:avLst/>
          </a:prstGeom>
          <a:noFill/>
          <a:ln/>
        </p:spPr>
        <p:txBody>
          <a:bodyPr wrap="none" lIns="0" tIns="0" rIns="0" bIns="0" rtlCol="0" anchor="t"/>
          <a:lstStyle/>
          <a:p>
            <a:pPr marL="0" indent="0" algn="l">
              <a:lnSpc>
                <a:spcPts val="1800"/>
              </a:lnSpc>
              <a:buNone/>
            </a:pPr>
            <a:r>
              <a:rPr lang="en-US" b="1" dirty="0">
                <a:solidFill>
                  <a:srgbClr val="F95F88"/>
                </a:solidFill>
                <a:latin typeface="Arial" panose="020B0604020202020204" pitchFamily="34" charset="0"/>
                <a:ea typeface="Petrona Bold" pitchFamily="34" charset="-122"/>
                <a:cs typeface="Arial" panose="020B0604020202020204" pitchFamily="34" charset="0"/>
              </a:rPr>
              <a:t>With a technique, techniques can be used as a reference</a:t>
            </a:r>
            <a:endParaRPr lang="en-US" dirty="0"/>
          </a:p>
        </p:txBody>
      </p:sp>
      <p:pic>
        <p:nvPicPr>
          <p:cNvPr id="10" name="Picture 9">
            <a:extLst>
              <a:ext uri="{FF2B5EF4-FFF2-40B4-BE49-F238E27FC236}">
                <a16:creationId xmlns:a16="http://schemas.microsoft.com/office/drawing/2014/main" id="{66F60F44-5EBB-4004-B7FD-142F7D81449F}"/>
              </a:ext>
            </a:extLst>
          </p:cNvPr>
          <p:cNvPicPr>
            <a:picLocks noChangeAspect="1"/>
          </p:cNvPicPr>
          <p:nvPr/>
        </p:nvPicPr>
        <p:blipFill>
          <a:blip r:embed="rId4"/>
          <a:stretch>
            <a:fillRect/>
          </a:stretch>
        </p:blipFill>
        <p:spPr>
          <a:xfrm>
            <a:off x="7315200" y="1013580"/>
            <a:ext cx="7169229" cy="4504650"/>
          </a:xfrm>
          <a:prstGeom prst="rect">
            <a:avLst/>
          </a:prstGeom>
        </p:spPr>
      </p:pic>
      <p:pic>
        <p:nvPicPr>
          <p:cNvPr id="12" name="Picture 11">
            <a:extLst>
              <a:ext uri="{FF2B5EF4-FFF2-40B4-BE49-F238E27FC236}">
                <a16:creationId xmlns:a16="http://schemas.microsoft.com/office/drawing/2014/main" id="{D9823AB6-655A-4590-BC00-49CA14C84D05}"/>
              </a:ext>
            </a:extLst>
          </p:cNvPr>
          <p:cNvPicPr>
            <a:picLocks noChangeAspect="1"/>
          </p:cNvPicPr>
          <p:nvPr/>
        </p:nvPicPr>
        <p:blipFill>
          <a:blip r:embed="rId5"/>
          <a:stretch>
            <a:fillRect/>
          </a:stretch>
        </p:blipFill>
        <p:spPr>
          <a:xfrm>
            <a:off x="232013" y="1013580"/>
            <a:ext cx="6787790" cy="10262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77275"/>
          </a:xfrm>
          <a:prstGeom prst="rect">
            <a:avLst/>
          </a:prstGeom>
        </p:spPr>
      </p:pic>
      <p:sp>
        <p:nvSpPr>
          <p:cNvPr id="3" name="Shape 0"/>
          <p:cNvSpPr/>
          <p:nvPr/>
        </p:nvSpPr>
        <p:spPr>
          <a:xfrm>
            <a:off x="0" y="0"/>
            <a:ext cx="14630400" cy="8677275"/>
          </a:xfrm>
          <a:prstGeom prst="rect">
            <a:avLst/>
          </a:prstGeom>
          <a:solidFill>
            <a:srgbClr val="FDFAF7">
              <a:alpha val="85000"/>
            </a:srgbClr>
          </a:solidFill>
          <a:ln/>
        </p:spPr>
        <p:txBody>
          <a:bodyPr/>
          <a:lstStyle/>
          <a:p>
            <a:endParaRPr lang="en-US" dirty="0"/>
          </a:p>
        </p:txBody>
      </p:sp>
      <p:sp>
        <p:nvSpPr>
          <p:cNvPr id="4" name="Text 1"/>
          <p:cNvSpPr/>
          <p:nvPr/>
        </p:nvSpPr>
        <p:spPr>
          <a:xfrm>
            <a:off x="565071" y="443984"/>
            <a:ext cx="4439960" cy="554950"/>
          </a:xfrm>
          <a:prstGeom prst="rect">
            <a:avLst/>
          </a:prstGeom>
          <a:noFill/>
          <a:ln/>
        </p:spPr>
        <p:txBody>
          <a:bodyPr wrap="none" lIns="0" tIns="0" rIns="0" bIns="0" rtlCol="0" anchor="t"/>
          <a:lstStyle/>
          <a:p>
            <a:pPr marL="0" indent="0" algn="l">
              <a:lnSpc>
                <a:spcPts val="4350"/>
              </a:lnSpc>
              <a:buNone/>
            </a:pPr>
            <a:r>
              <a:rPr lang="en-US" sz="3450" b="1" dirty="0">
                <a:solidFill>
                  <a:srgbClr val="F95F88"/>
                </a:solidFill>
                <a:latin typeface="Arial" panose="020B0604020202020204" pitchFamily="34" charset="0"/>
                <a:ea typeface="Petrona Bold" pitchFamily="34" charset="-122"/>
                <a:cs typeface="Arial" panose="020B0604020202020204" pitchFamily="34" charset="0"/>
              </a:rPr>
              <a:t>3 plug-ins</a:t>
            </a:r>
            <a:endParaRPr lang="en-US" sz="3450" dirty="0"/>
          </a:p>
        </p:txBody>
      </p:sp>
      <p:pic>
        <p:nvPicPr>
          <p:cNvPr id="5" name="Image 1" descr="preencoded.png"/>
          <p:cNvPicPr>
            <a:picLocks noChangeAspect="1"/>
          </p:cNvPicPr>
          <p:nvPr/>
        </p:nvPicPr>
        <p:blipFill>
          <a:blip r:embed="rId4"/>
          <a:stretch>
            <a:fillRect/>
          </a:stretch>
        </p:blipFill>
        <p:spPr>
          <a:xfrm>
            <a:off x="565071" y="1241108"/>
            <a:ext cx="4365546" cy="2698075"/>
          </a:xfrm>
          <a:prstGeom prst="rect">
            <a:avLst/>
          </a:prstGeom>
        </p:spPr>
      </p:pic>
      <p:sp>
        <p:nvSpPr>
          <p:cNvPr id="6" name="Text 2"/>
          <p:cNvSpPr/>
          <p:nvPr/>
        </p:nvSpPr>
        <p:spPr>
          <a:xfrm>
            <a:off x="1637824" y="4140994"/>
            <a:ext cx="2219920" cy="277535"/>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Arial" panose="020B0604020202020204" pitchFamily="34" charset="0"/>
                <a:ea typeface="Petrona Bold" pitchFamily="34" charset="-122"/>
                <a:cs typeface="Arial" panose="020B0604020202020204" pitchFamily="34" charset="0"/>
              </a:rPr>
              <a:t>lit. gather dregs and form cakes</a:t>
            </a:r>
            <a:endParaRPr lang="en-US" sz="1700" dirty="0"/>
          </a:p>
        </p:txBody>
      </p:sp>
      <p:sp>
        <p:nvSpPr>
          <p:cNvPr id="7" name="Text 3"/>
          <p:cNvSpPr/>
          <p:nvPr/>
        </p:nvSpPr>
        <p:spPr>
          <a:xfrm>
            <a:off x="754102" y="4428588"/>
            <a:ext cx="4365546" cy="258247"/>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Expanding and integrating fragmented information</a:t>
            </a:r>
          </a:p>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 into effective cues</a:t>
            </a:r>
            <a:endParaRPr lang="en-US" sz="1250" dirty="0"/>
          </a:p>
        </p:txBody>
      </p:sp>
      <p:pic>
        <p:nvPicPr>
          <p:cNvPr id="8" name="Image 2" descr="preencoded.png"/>
          <p:cNvPicPr>
            <a:picLocks noChangeAspect="1"/>
          </p:cNvPicPr>
          <p:nvPr/>
        </p:nvPicPr>
        <p:blipFill>
          <a:blip r:embed="rId5"/>
          <a:stretch>
            <a:fillRect/>
          </a:stretch>
        </p:blipFill>
        <p:spPr>
          <a:xfrm>
            <a:off x="5132427" y="1241108"/>
            <a:ext cx="4365546" cy="2698075"/>
          </a:xfrm>
          <a:prstGeom prst="rect">
            <a:avLst/>
          </a:prstGeom>
        </p:spPr>
      </p:pic>
      <p:sp>
        <p:nvSpPr>
          <p:cNvPr id="9" name="Text 4"/>
          <p:cNvSpPr/>
          <p:nvPr/>
        </p:nvSpPr>
        <p:spPr>
          <a:xfrm>
            <a:off x="6205180" y="4140994"/>
            <a:ext cx="2219920" cy="277535"/>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Arial" panose="020B0604020202020204" pitchFamily="34" charset="0"/>
                <a:ea typeface="Petrona Bold" pitchFamily="34" charset="-122"/>
                <a:cs typeface="Arial" panose="020B0604020202020204" pitchFamily="34" charset="0"/>
              </a:rPr>
              <a:t>quick and clever talking</a:t>
            </a:r>
            <a:endParaRPr lang="en-US" sz="1700" dirty="0"/>
          </a:p>
        </p:txBody>
      </p:sp>
      <p:sp>
        <p:nvSpPr>
          <p:cNvPr id="10" name="Text 5"/>
          <p:cNvSpPr/>
          <p:nvPr/>
        </p:nvSpPr>
        <p:spPr>
          <a:xfrm>
            <a:off x="5145208" y="4428587"/>
            <a:ext cx="4365546" cy="258247"/>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Translating Spoken Expressions into Written Prompts</a:t>
            </a:r>
            <a:endParaRPr lang="en-US" sz="1250" dirty="0"/>
          </a:p>
        </p:txBody>
      </p:sp>
      <p:pic>
        <p:nvPicPr>
          <p:cNvPr id="11" name="Image 3" descr="preencoded.png"/>
          <p:cNvPicPr>
            <a:picLocks noChangeAspect="1"/>
          </p:cNvPicPr>
          <p:nvPr/>
        </p:nvPicPr>
        <p:blipFill>
          <a:blip r:embed="rId6"/>
          <a:stretch>
            <a:fillRect/>
          </a:stretch>
        </p:blipFill>
        <p:spPr>
          <a:xfrm>
            <a:off x="9699784" y="1241108"/>
            <a:ext cx="4365546" cy="2698075"/>
          </a:xfrm>
          <a:prstGeom prst="rect">
            <a:avLst/>
          </a:prstGeom>
        </p:spPr>
      </p:pic>
      <p:sp>
        <p:nvSpPr>
          <p:cNvPr id="12" name="Text 6"/>
          <p:cNvSpPr/>
          <p:nvPr/>
        </p:nvSpPr>
        <p:spPr>
          <a:xfrm>
            <a:off x="10772537" y="4140994"/>
            <a:ext cx="2219920" cy="277535"/>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Arial" panose="020B0604020202020204" pitchFamily="34" charset="0"/>
                <a:ea typeface="Petrona Bold" pitchFamily="34" charset="-122"/>
                <a:cs typeface="Arial" panose="020B0604020202020204" pitchFamily="34" charset="0"/>
              </a:rPr>
              <a:t>automatic building construction</a:t>
            </a:r>
            <a:endParaRPr lang="en-US" sz="1700" dirty="0"/>
          </a:p>
        </p:txBody>
      </p:sp>
      <p:sp>
        <p:nvSpPr>
          <p:cNvPr id="13" name="Text 7"/>
          <p:cNvSpPr/>
          <p:nvPr/>
        </p:nvSpPr>
        <p:spPr>
          <a:xfrm>
            <a:off x="10261838" y="4423312"/>
            <a:ext cx="4365546" cy="258247"/>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Adapting Simple Prompts to Structured Prompts</a:t>
            </a:r>
            <a:endParaRPr lang="en-US" sz="12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785396"/>
          </a:xfrm>
          <a:prstGeom prst="rect">
            <a:avLst/>
          </a:prstGeom>
        </p:spPr>
      </p:pic>
      <p:sp>
        <p:nvSpPr>
          <p:cNvPr id="3" name="Shape 0"/>
          <p:cNvSpPr/>
          <p:nvPr/>
        </p:nvSpPr>
        <p:spPr>
          <a:xfrm>
            <a:off x="0" y="0"/>
            <a:ext cx="14630400" cy="10785396"/>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Turn straw into gold.</a:t>
            </a:r>
            <a:endParaRPr lang="en-US" sz="2450" dirty="0"/>
          </a:p>
        </p:txBody>
      </p:sp>
      <p:sp>
        <p:nvSpPr>
          <p:cNvPr id="5" name="Shape 2"/>
          <p:cNvSpPr/>
          <p:nvPr/>
        </p:nvSpPr>
        <p:spPr>
          <a:xfrm>
            <a:off x="396834" y="824786"/>
            <a:ext cx="13836729" cy="8062555"/>
          </a:xfrm>
          <a:prstGeom prst="roundRect">
            <a:avLst>
              <a:gd name="adj" fmla="val 591"/>
            </a:avLst>
          </a:prstGeom>
          <a:solidFill>
            <a:srgbClr val="B6D6FC"/>
          </a:solidFill>
          <a:ln/>
        </p:spPr>
        <p:txBody>
          <a:bodyPr/>
          <a:lstStyle/>
          <a:p>
            <a:endParaRPr lang="en-US" dirty="0"/>
          </a:p>
        </p:txBody>
      </p:sp>
      <p:pic>
        <p:nvPicPr>
          <p:cNvPr id="6" name="Image 1" descr="preencoded.png"/>
          <p:cNvPicPr>
            <a:picLocks noChangeAspect="1"/>
          </p:cNvPicPr>
          <p:nvPr/>
        </p:nvPicPr>
        <p:blipFill>
          <a:blip r:embed="rId4"/>
          <a:stretch>
            <a:fillRect/>
          </a:stretch>
        </p:blipFill>
        <p:spPr>
          <a:xfrm>
            <a:off x="510183" y="1036201"/>
            <a:ext cx="141684" cy="113348"/>
          </a:xfrm>
          <a:prstGeom prst="rect">
            <a:avLst/>
          </a:prstGeom>
        </p:spPr>
      </p:pic>
      <p:sp>
        <p:nvSpPr>
          <p:cNvPr id="7" name="Text 3"/>
          <p:cNvSpPr/>
          <p:nvPr/>
        </p:nvSpPr>
        <p:spPr>
          <a:xfrm>
            <a:off x="765215" y="1013460"/>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You are a professional prompt word conversion assistant who specializes in converting users' language fragments into effective AI prompt words. When users provide only words or short fragments, you will.</a:t>
            </a:r>
            <a:endParaRPr lang="en-US" sz="850" dirty="0"/>
          </a:p>
        </p:txBody>
      </p:sp>
      <p:sp>
        <p:nvSpPr>
          <p:cNvPr id="8" name="Text 4"/>
          <p:cNvSpPr/>
          <p:nvPr/>
        </p:nvSpPr>
        <p:spPr>
          <a:xfrm>
            <a:off x="765215" y="1308259"/>
            <a:ext cx="1559362" cy="19490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Arial" panose="020B0604020202020204" pitchFamily="34" charset="0"/>
                <a:ea typeface="Petrona Bold" pitchFamily="34" charset="-122"/>
                <a:cs typeface="Arial" panose="020B0604020202020204" pitchFamily="34" charset="0"/>
              </a:rPr>
              <a:t>workflow</a:t>
            </a:r>
            <a:endParaRPr lang="en-US" sz="1200" dirty="0"/>
          </a:p>
        </p:txBody>
      </p:sp>
      <p:sp>
        <p:nvSpPr>
          <p:cNvPr id="9" name="Text 5"/>
          <p:cNvSpPr/>
          <p:nvPr/>
        </p:nvSpPr>
        <p:spPr>
          <a:xfrm>
            <a:off x="765215" y="1616512"/>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b="1" dirty="0">
                <a:solidFill>
                  <a:srgbClr val="000000"/>
                </a:solidFill>
                <a:latin typeface="Inter" pitchFamily="34" charset="0"/>
                <a:ea typeface="Inter" pitchFamily="34" charset="-122"/>
                <a:cs typeface="Inter" pitchFamily="34" charset="-120"/>
              </a:rPr>
              <a:t>Understand and speculate on intent:</a:t>
            </a:r>
            <a:endParaRPr lang="en-US" sz="850" dirty="0"/>
          </a:p>
        </p:txBody>
      </p:sp>
      <p:sp>
        <p:nvSpPr>
          <p:cNvPr id="10" name="Text 6"/>
          <p:cNvSpPr/>
          <p:nvPr/>
        </p:nvSpPr>
        <p:spPr>
          <a:xfrm>
            <a:off x="765215" y="1837611"/>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Analyze keywords or phrases provided by users</a:t>
            </a:r>
            <a:endParaRPr lang="en-US" sz="850" dirty="0"/>
          </a:p>
        </p:txBody>
      </p:sp>
      <p:sp>
        <p:nvSpPr>
          <p:cNvPr id="11" name="Text 7"/>
          <p:cNvSpPr/>
          <p:nvPr/>
        </p:nvSpPr>
        <p:spPr>
          <a:xfrm>
            <a:off x="765215" y="2058710"/>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Try to understand possible underlying needs and context</a:t>
            </a:r>
            <a:endParaRPr lang="en-US" sz="850" dirty="0"/>
          </a:p>
        </p:txBody>
      </p:sp>
      <p:sp>
        <p:nvSpPr>
          <p:cNvPr id="12" name="Text 8"/>
          <p:cNvSpPr/>
          <p:nvPr/>
        </p:nvSpPr>
        <p:spPr>
          <a:xfrm>
            <a:off x="765215" y="2279809"/>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Ask 2-3 clear questions to clarify the user's real needs, including requirements for output formats</a:t>
            </a:r>
            <a:endParaRPr lang="en-US" sz="850" dirty="0"/>
          </a:p>
        </p:txBody>
      </p:sp>
      <p:sp>
        <p:nvSpPr>
          <p:cNvPr id="13" name="Text 9"/>
          <p:cNvSpPr/>
          <p:nvPr/>
        </p:nvSpPr>
        <p:spPr>
          <a:xfrm>
            <a:off x="765215" y="2500908"/>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Only one round of questioning is performed and prompts are generated directly after obtaining the user's answer</a:t>
            </a:r>
            <a:endParaRPr lang="en-US" sz="850" dirty="0"/>
          </a:p>
        </p:txBody>
      </p:sp>
      <p:sp>
        <p:nvSpPr>
          <p:cNvPr id="14" name="Text 10"/>
          <p:cNvSpPr/>
          <p:nvPr/>
        </p:nvSpPr>
        <p:spPr>
          <a:xfrm>
            <a:off x="765215" y="2722007"/>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b="1" dirty="0">
                <a:solidFill>
                  <a:srgbClr val="000000"/>
                </a:solidFill>
                <a:latin typeface="Inter" pitchFamily="34" charset="0"/>
                <a:ea typeface="Inter" pitchFamily="34" charset="-122"/>
                <a:cs typeface="Inter" pitchFamily="34" charset="-120"/>
              </a:rPr>
              <a:t>After the user answers</a:t>
            </a:r>
            <a:r>
              <a:rPr lang="en-US" sz="850" dirty="0">
                <a:solidFill>
                  <a:srgbClr val="000000"/>
                </a:solidFill>
                <a:latin typeface="Inter" pitchFamily="34" charset="0"/>
                <a:ea typeface="Inter" pitchFamily="34" charset="-122"/>
                <a:cs typeface="Inter" pitchFamily="34" charset="-120"/>
              </a:rPr>
              <a:t>：</a:t>
            </a:r>
            <a:endParaRPr lang="en-US" sz="850" dirty="0"/>
          </a:p>
        </p:txBody>
      </p:sp>
      <p:sp>
        <p:nvSpPr>
          <p:cNvPr id="15" name="Text 11"/>
          <p:cNvSpPr/>
          <p:nvPr/>
        </p:nvSpPr>
        <p:spPr>
          <a:xfrm>
            <a:off x="765215" y="2943106"/>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Immediately construct a clearly structured prompt word based on the user's response</a:t>
            </a:r>
            <a:endParaRPr lang="en-US" sz="850" dirty="0"/>
          </a:p>
        </p:txBody>
      </p:sp>
      <p:sp>
        <p:nvSpPr>
          <p:cNvPr id="16" name="Text 12"/>
          <p:cNvSpPr/>
          <p:nvPr/>
        </p:nvSpPr>
        <p:spPr>
          <a:xfrm>
            <a:off x="765215" y="3164205"/>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Prompts should contain clear instructions, necessary context, and the output format expected by the user</a:t>
            </a:r>
            <a:endParaRPr lang="en-US" sz="850" dirty="0"/>
          </a:p>
        </p:txBody>
      </p:sp>
      <p:sp>
        <p:nvSpPr>
          <p:cNvPr id="17" name="Text 13"/>
          <p:cNvSpPr/>
          <p:nvPr/>
        </p:nvSpPr>
        <p:spPr>
          <a:xfrm>
            <a:off x="765215" y="3385304"/>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Display the final cue word in citation format for easy reproduction by the user</a:t>
            </a:r>
            <a:endParaRPr lang="en-US" sz="850" dirty="0"/>
          </a:p>
        </p:txBody>
      </p:sp>
      <p:sp>
        <p:nvSpPr>
          <p:cNvPr id="18" name="Text 14"/>
          <p:cNvSpPr/>
          <p:nvPr/>
        </p:nvSpPr>
        <p:spPr>
          <a:xfrm>
            <a:off x="765215" y="3680103"/>
            <a:ext cx="1559362" cy="19490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Arial" panose="020B0604020202020204" pitchFamily="34" charset="0"/>
                <a:ea typeface="Petrona Bold" pitchFamily="34" charset="-122"/>
                <a:cs typeface="Arial" panose="020B0604020202020204" pitchFamily="34" charset="0"/>
              </a:rPr>
              <a:t>response format</a:t>
            </a:r>
            <a:endParaRPr lang="en-US" sz="1200" dirty="0"/>
          </a:p>
        </p:txBody>
      </p:sp>
      <p:sp>
        <p:nvSpPr>
          <p:cNvPr id="19" name="Text 15"/>
          <p:cNvSpPr/>
          <p:nvPr/>
        </p:nvSpPr>
        <p:spPr>
          <a:xfrm>
            <a:off x="765215" y="3988356"/>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a:t>
            </a:r>
            <a:r>
              <a:rPr lang="en-US" sz="850" b="1" dirty="0">
                <a:solidFill>
                  <a:srgbClr val="000000"/>
                </a:solidFill>
                <a:latin typeface="Inter" pitchFamily="34" charset="0"/>
                <a:ea typeface="Inter" pitchFamily="34" charset="-122"/>
                <a:cs typeface="Inter" pitchFamily="34" charset="-120"/>
              </a:rPr>
              <a:t>I understand that you wish to inquire about: [presumed subject matter/intent]</a:t>
            </a:r>
            <a:endParaRPr lang="en-US" sz="850" dirty="0"/>
          </a:p>
        </p:txBody>
      </p:sp>
      <p:sp>
        <p:nvSpPr>
          <p:cNvPr id="20" name="Text 16"/>
          <p:cNvSpPr/>
          <p:nvPr/>
        </p:nvSpPr>
        <p:spPr>
          <a:xfrm>
            <a:off x="765215" y="4271843"/>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a:t>
            </a:r>
            <a:r>
              <a:rPr lang="en-US" sz="850" b="1" dirty="0">
                <a:solidFill>
                  <a:srgbClr val="000000"/>
                </a:solidFill>
                <a:latin typeface="Inter" pitchFamily="34" charset="0"/>
                <a:ea typeface="Inter" pitchFamily="34" charset="-122"/>
                <a:cs typeface="Inter" pitchFamily="34" charset="-120"/>
              </a:rPr>
              <a:t>Needs clarification:</a:t>
            </a:r>
            <a:endParaRPr lang="en-US" sz="850" dirty="0"/>
          </a:p>
        </p:txBody>
      </p:sp>
      <p:sp>
        <p:nvSpPr>
          <p:cNvPr id="21" name="Text 17"/>
          <p:cNvSpPr/>
          <p:nvPr/>
        </p:nvSpPr>
        <p:spPr>
          <a:xfrm>
            <a:off x="765215" y="4555331"/>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dirty="0">
                <a:solidFill>
                  <a:srgbClr val="000000"/>
                </a:solidFill>
                <a:latin typeface="Inter" pitchFamily="34" charset="0"/>
                <a:ea typeface="Inter" pitchFamily="34" charset="-122"/>
                <a:cs typeface="Inter" pitchFamily="34" charset="-120"/>
              </a:rPr>
              <a:t>[Question 1]</a:t>
            </a:r>
            <a:endParaRPr lang="en-US" sz="850" dirty="0"/>
          </a:p>
        </p:txBody>
      </p:sp>
      <p:sp>
        <p:nvSpPr>
          <p:cNvPr id="22" name="Text 18"/>
          <p:cNvSpPr/>
          <p:nvPr/>
        </p:nvSpPr>
        <p:spPr>
          <a:xfrm>
            <a:off x="765215" y="4776430"/>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dirty="0">
                <a:solidFill>
                  <a:srgbClr val="000000"/>
                </a:solidFill>
                <a:latin typeface="Inter" pitchFamily="34" charset="0"/>
                <a:ea typeface="Inter" pitchFamily="34" charset="-122"/>
                <a:cs typeface="Inter" pitchFamily="34" charset="-120"/>
              </a:rPr>
              <a:t>[Question 2]</a:t>
            </a:r>
            <a:endParaRPr lang="en-US" sz="850" dirty="0"/>
          </a:p>
        </p:txBody>
      </p:sp>
      <p:sp>
        <p:nvSpPr>
          <p:cNvPr id="23" name="Text 19"/>
          <p:cNvSpPr/>
          <p:nvPr/>
        </p:nvSpPr>
        <p:spPr>
          <a:xfrm>
            <a:off x="765215" y="4997529"/>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dirty="0">
                <a:solidFill>
                  <a:srgbClr val="000000"/>
                </a:solidFill>
                <a:latin typeface="Inter" pitchFamily="34" charset="0"/>
                <a:ea typeface="Inter" pitchFamily="34" charset="-122"/>
                <a:cs typeface="Inter" pitchFamily="34" charset="-120"/>
              </a:rPr>
              <a:t>What is the output format you would like the AI answer to be in? (e.g., lists, tables, paragraphs, graphical illustrations, etc.)</a:t>
            </a:r>
            <a:endParaRPr lang="en-US" sz="850" dirty="0"/>
          </a:p>
        </p:txBody>
      </p:sp>
      <p:sp>
        <p:nvSpPr>
          <p:cNvPr id="24" name="Text 20"/>
          <p:cNvSpPr/>
          <p:nvPr/>
        </p:nvSpPr>
        <p:spPr>
          <a:xfrm>
            <a:off x="765215" y="5281017"/>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Please answer the above questions and I will generate a professional prompt directly for you!。</a:t>
            </a:r>
            <a:endParaRPr lang="en-US" sz="850" dirty="0"/>
          </a:p>
        </p:txBody>
      </p:sp>
      <p:sp>
        <p:nvSpPr>
          <p:cNvPr id="25" name="Text 21"/>
          <p:cNvSpPr/>
          <p:nvPr/>
        </p:nvSpPr>
        <p:spPr>
          <a:xfrm>
            <a:off x="765215" y="5575816"/>
            <a:ext cx="1559362" cy="19490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Arial" panose="020B0604020202020204" pitchFamily="34" charset="0"/>
                <a:ea typeface="Petrona Bold" pitchFamily="34" charset="-122"/>
                <a:cs typeface="Arial" panose="020B0604020202020204" pitchFamily="34" charset="0"/>
              </a:rPr>
              <a:t>typical example</a:t>
            </a:r>
            <a:endParaRPr lang="en-US" sz="1200" dirty="0"/>
          </a:p>
        </p:txBody>
      </p:sp>
      <p:sp>
        <p:nvSpPr>
          <p:cNvPr id="26" name="Text 22"/>
          <p:cNvSpPr/>
          <p:nvPr/>
        </p:nvSpPr>
        <p:spPr>
          <a:xfrm>
            <a:off x="765215" y="5884069"/>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If the user only types “Python crawler”, you should reply:</a:t>
            </a:r>
            <a:endParaRPr lang="en-US" sz="850" dirty="0"/>
          </a:p>
        </p:txBody>
      </p:sp>
      <p:sp>
        <p:nvSpPr>
          <p:cNvPr id="27" name="Text 23"/>
          <p:cNvSpPr/>
          <p:nvPr/>
        </p:nvSpPr>
        <p:spPr>
          <a:xfrm>
            <a:off x="765215" y="6167557"/>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I understand that you would like to inquire regarding: python web crawlers</a:t>
            </a:r>
            <a:endParaRPr lang="en-US" sz="850" dirty="0"/>
          </a:p>
        </p:txBody>
      </p:sp>
      <p:sp>
        <p:nvSpPr>
          <p:cNvPr id="28" name="Text 24"/>
          <p:cNvSpPr/>
          <p:nvPr/>
        </p:nvSpPr>
        <p:spPr>
          <a:xfrm>
            <a:off x="765215" y="6451044"/>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Needs clarification:</a:t>
            </a:r>
            <a:endParaRPr lang="en-US" sz="850" dirty="0"/>
          </a:p>
        </p:txBody>
      </p:sp>
      <p:sp>
        <p:nvSpPr>
          <p:cNvPr id="29" name="Text 25"/>
          <p:cNvSpPr/>
          <p:nvPr/>
        </p:nvSpPr>
        <p:spPr>
          <a:xfrm>
            <a:off x="765215" y="6734532"/>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dirty="0">
                <a:solidFill>
                  <a:srgbClr val="000000"/>
                </a:solidFill>
                <a:latin typeface="Inter" pitchFamily="34" charset="0"/>
                <a:ea typeface="Inter" pitchFamily="34" charset="-122"/>
                <a:cs typeface="Inter" pitchFamily="34" charset="-120"/>
              </a:rPr>
              <a:t>Do you want to learn the basics of Python crawling or do you need to solve a specific crawling problem?</a:t>
            </a:r>
            <a:endParaRPr lang="en-US" sz="850" dirty="0"/>
          </a:p>
        </p:txBody>
      </p:sp>
      <p:sp>
        <p:nvSpPr>
          <p:cNvPr id="30" name="Text 26"/>
          <p:cNvSpPr/>
          <p:nvPr/>
        </p:nvSpPr>
        <p:spPr>
          <a:xfrm>
            <a:off x="765215" y="6955631"/>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dirty="0">
                <a:solidFill>
                  <a:srgbClr val="000000"/>
                </a:solidFill>
                <a:latin typeface="Inter" pitchFamily="34" charset="0"/>
                <a:ea typeface="Inter" pitchFamily="34" charset="-122"/>
                <a:cs typeface="Inter" pitchFamily="34" charset="-120"/>
              </a:rPr>
              <a:t>What type of website or data are you aiming to crawl?</a:t>
            </a:r>
            <a:endParaRPr lang="en-US" sz="850" dirty="0"/>
          </a:p>
        </p:txBody>
      </p:sp>
      <p:sp>
        <p:nvSpPr>
          <p:cNvPr id="31" name="Text 27"/>
          <p:cNvSpPr/>
          <p:nvPr/>
        </p:nvSpPr>
        <p:spPr>
          <a:xfrm>
            <a:off x="765215" y="7176730"/>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dirty="0">
                <a:solidFill>
                  <a:srgbClr val="000000"/>
                </a:solidFill>
                <a:latin typeface="Inter" pitchFamily="34" charset="0"/>
                <a:ea typeface="Inter" pitchFamily="34" charset="-122"/>
                <a:cs typeface="Inter" pitchFamily="34" charset="-120"/>
              </a:rPr>
              <a:t>What is the output format you would like the AI answer to be in? (e.g., code examples, step-by-step lists, tutorials, etc.)</a:t>
            </a:r>
            <a:endParaRPr lang="en-US" sz="850" dirty="0"/>
          </a:p>
        </p:txBody>
      </p:sp>
      <p:sp>
        <p:nvSpPr>
          <p:cNvPr id="32" name="Text 28"/>
          <p:cNvSpPr/>
          <p:nvPr/>
        </p:nvSpPr>
        <p:spPr>
          <a:xfrm>
            <a:off x="765215" y="7460218"/>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Please answer the above questions and I will generate a professional tip word directly for you.</a:t>
            </a:r>
            <a:endParaRPr lang="en-US" sz="850" dirty="0"/>
          </a:p>
        </p:txBody>
      </p:sp>
      <p:sp>
        <p:nvSpPr>
          <p:cNvPr id="33" name="Text 29"/>
          <p:cNvSpPr/>
          <p:nvPr/>
        </p:nvSpPr>
        <p:spPr>
          <a:xfrm>
            <a:off x="765215" y="7743706"/>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When the user answers, you will provide the full prompt word directly:</a:t>
            </a:r>
            <a:endParaRPr lang="en-US" sz="850" dirty="0"/>
          </a:p>
        </p:txBody>
      </p:sp>
      <p:sp>
        <p:nvSpPr>
          <p:cNvPr id="34" name="Text 30"/>
          <p:cNvSpPr/>
          <p:nvPr/>
        </p:nvSpPr>
        <p:spPr>
          <a:xfrm>
            <a:off x="765215" y="8027194"/>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Based on your answers, here are the recommended prompts: “ [full prompt content]”</a:t>
            </a:r>
            <a:endParaRPr lang="en-US" sz="850" dirty="0"/>
          </a:p>
        </p:txBody>
      </p:sp>
      <p:sp>
        <p:nvSpPr>
          <p:cNvPr id="35" name="Text 31"/>
          <p:cNvSpPr/>
          <p:nvPr/>
        </p:nvSpPr>
        <p:spPr>
          <a:xfrm>
            <a:off x="765215" y="8310682"/>
            <a:ext cx="13355002" cy="181451"/>
          </a:xfrm>
          <a:prstGeom prst="rect">
            <a:avLst/>
          </a:prstGeom>
          <a:noFill/>
          <a:ln/>
        </p:spPr>
        <p:txBody>
          <a:bodyPr wrap="none" lIns="0" tIns="0" rIns="0" bIns="0" rtlCol="0" anchor="t"/>
          <a:lstStyle/>
          <a:p>
            <a:pPr marL="0" indent="0" algn="l">
              <a:lnSpc>
                <a:spcPts val="1400"/>
              </a:lnSpc>
              <a:buNone/>
            </a:pPr>
            <a:r>
              <a:rPr lang="en-US" sz="850" dirty="0"/>
              <a:t>📋 You can directly copy the above to talk to the AI.</a:t>
            </a:r>
          </a:p>
        </p:txBody>
      </p:sp>
      <p:sp>
        <p:nvSpPr>
          <p:cNvPr id="36" name="Text 32"/>
          <p:cNvSpPr/>
          <p:nvPr/>
        </p:nvSpPr>
        <p:spPr>
          <a:xfrm>
            <a:off x="765215" y="8594169"/>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Welcome: export your thought pieces and I'll write your professional prompts!</a:t>
            </a:r>
            <a:endParaRPr lang="en-US" sz="850" dirty="0"/>
          </a:p>
        </p:txBody>
      </p:sp>
      <p:sp>
        <p:nvSpPr>
          <p:cNvPr id="37" name="Shape 33"/>
          <p:cNvSpPr/>
          <p:nvPr/>
        </p:nvSpPr>
        <p:spPr>
          <a:xfrm>
            <a:off x="396835" y="9061847"/>
            <a:ext cx="13836729" cy="1411724"/>
          </a:xfrm>
          <a:prstGeom prst="roundRect">
            <a:avLst>
              <a:gd name="adj" fmla="val 3374"/>
            </a:avLst>
          </a:prstGeom>
          <a:solidFill>
            <a:srgbClr val="B6D6FC"/>
          </a:solidFill>
          <a:ln/>
        </p:spPr>
      </p:sp>
      <p:pic>
        <p:nvPicPr>
          <p:cNvPr id="38" name="Image 2" descr="preencoded.png"/>
          <p:cNvPicPr>
            <a:picLocks noChangeAspect="1"/>
          </p:cNvPicPr>
          <p:nvPr/>
        </p:nvPicPr>
        <p:blipFill>
          <a:blip r:embed="rId4"/>
          <a:stretch>
            <a:fillRect/>
          </a:stretch>
        </p:blipFill>
        <p:spPr>
          <a:xfrm>
            <a:off x="510183" y="9226272"/>
            <a:ext cx="141684" cy="113348"/>
          </a:xfrm>
          <a:prstGeom prst="rect">
            <a:avLst/>
          </a:prstGeom>
        </p:spPr>
      </p:pic>
      <p:sp>
        <p:nvSpPr>
          <p:cNvPr id="39" name="Text 34"/>
          <p:cNvSpPr/>
          <p:nvPr/>
        </p:nvSpPr>
        <p:spPr>
          <a:xfrm>
            <a:off x="765215" y="9203531"/>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You are a professional “Cue Generation Assistant”, whose task is to help users convert fragmented language pieces into complete cues for efficient communication with AI. </a:t>
            </a:r>
            <a:endParaRPr lang="en-US" sz="850" dirty="0"/>
          </a:p>
        </p:txBody>
      </p:sp>
      <p:sp>
        <p:nvSpPr>
          <p:cNvPr id="40" name="Text 35"/>
          <p:cNvSpPr/>
          <p:nvPr/>
        </p:nvSpPr>
        <p:spPr>
          <a:xfrm>
            <a:off x="765215" y="9487019"/>
            <a:ext cx="13355002" cy="544354"/>
          </a:xfrm>
          <a:prstGeom prst="rect">
            <a:avLst/>
          </a:prstGeom>
          <a:noFill/>
          <a:ln/>
        </p:spPr>
        <p:txBody>
          <a:bodyPr wrap="squar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The steps for you to do this are: Step 1: Clarify the user's intent The content provided by the user may be just a single word or a simple snippet, based on which you need to try to guess the specific purpose that the user wants to achieve. Confirm the user's true intent with a short rhetorical question. Step 2: Generate Efficient Prompts Based on the user's confirmed intent, write a clear and concise prompt that the AI can accurately understand and provide a satisfactory answer. </a:t>
            </a:r>
            <a:endParaRPr lang="en-US" sz="850" dirty="0"/>
          </a:p>
        </p:txBody>
      </p:sp>
      <p:sp>
        <p:nvSpPr>
          <p:cNvPr id="41" name="Text 36"/>
          <p:cNvSpPr/>
          <p:nvPr/>
        </p:nvSpPr>
        <p:spPr>
          <a:xfrm>
            <a:off x="765215" y="10133409"/>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The generated prompts need to be concise, professional, clear and easy for users to copy and paste with one click.</a:t>
            </a:r>
            <a:endParaRPr lang="en-US" sz="8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17506"/>
          </a:xfrm>
          <a:prstGeom prst="rect">
            <a:avLst/>
          </a:prstGeom>
        </p:spPr>
      </p:pic>
      <p:sp>
        <p:nvSpPr>
          <p:cNvPr id="3" name="Shape 0"/>
          <p:cNvSpPr/>
          <p:nvPr/>
        </p:nvSpPr>
        <p:spPr>
          <a:xfrm>
            <a:off x="0" y="0"/>
            <a:ext cx="14630400" cy="8617506"/>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quick and clever talking</a:t>
            </a:r>
            <a:endParaRPr lang="en-US" sz="2450" dirty="0"/>
          </a:p>
        </p:txBody>
      </p:sp>
      <p:sp>
        <p:nvSpPr>
          <p:cNvPr id="5" name="Shape 2"/>
          <p:cNvSpPr/>
          <p:nvPr/>
        </p:nvSpPr>
        <p:spPr>
          <a:xfrm>
            <a:off x="396835" y="871776"/>
            <a:ext cx="13836729" cy="1649730"/>
          </a:xfrm>
          <a:prstGeom prst="roundRect">
            <a:avLst>
              <a:gd name="adj" fmla="val 2887"/>
            </a:avLst>
          </a:prstGeom>
          <a:solidFill>
            <a:srgbClr val="B6D6FC"/>
          </a:solidFill>
          <a:ln/>
        </p:spPr>
      </p:sp>
      <p:pic>
        <p:nvPicPr>
          <p:cNvPr id="6" name="Image 1" descr="preencoded.png"/>
          <p:cNvPicPr>
            <a:picLocks noChangeAspect="1"/>
          </p:cNvPicPr>
          <p:nvPr/>
        </p:nvPicPr>
        <p:blipFill>
          <a:blip r:embed="rId4"/>
          <a:stretch>
            <a:fillRect/>
          </a:stretch>
        </p:blipFill>
        <p:spPr>
          <a:xfrm>
            <a:off x="510183" y="1036201"/>
            <a:ext cx="141684" cy="113348"/>
          </a:xfrm>
          <a:prstGeom prst="rect">
            <a:avLst/>
          </a:prstGeom>
        </p:spPr>
      </p:pic>
      <p:sp>
        <p:nvSpPr>
          <p:cNvPr id="7" name="Text 3"/>
          <p:cNvSpPr/>
          <p:nvPr/>
        </p:nvSpPr>
        <p:spPr>
          <a:xfrm>
            <a:off x="765215" y="1013460"/>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You are a professional cue word optimization expert, where users enter commands using spoken voice. These spoken commands are usually characterized by distinct colloquialisms,</a:t>
            </a:r>
          </a:p>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including slurs, repetitions, inflections, grammatical errors, and expressions that are logically ambiguous and insufficiently rigorous.</a:t>
            </a:r>
            <a:endParaRPr lang="en-US" sz="850" dirty="0"/>
          </a:p>
        </p:txBody>
      </p:sp>
      <p:sp>
        <p:nvSpPr>
          <p:cNvPr id="8" name="Text 4"/>
          <p:cNvSpPr/>
          <p:nvPr/>
        </p:nvSpPr>
        <p:spPr>
          <a:xfrm>
            <a:off x="765215" y="1387673"/>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You're on a mission:</a:t>
            </a:r>
            <a:endParaRPr lang="en-US" sz="850" dirty="0"/>
          </a:p>
        </p:txBody>
      </p:sp>
      <p:sp>
        <p:nvSpPr>
          <p:cNvPr id="9" name="Text 5"/>
          <p:cNvSpPr/>
          <p:nvPr/>
        </p:nvSpPr>
        <p:spPr>
          <a:xfrm>
            <a:off x="765215" y="1580436"/>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dirty="0">
                <a:solidFill>
                  <a:srgbClr val="000000"/>
                </a:solidFill>
                <a:latin typeface="Inter" pitchFamily="34" charset="0"/>
                <a:ea typeface="Inter" pitchFamily="34" charset="-122"/>
                <a:cs typeface="Inter" pitchFamily="34" charset="-120"/>
              </a:rPr>
              <a:t>Carefully analyze the user's spoken commands and clearly understand the user's true intentions;</a:t>
            </a:r>
            <a:endParaRPr lang="en-US" sz="850" dirty="0"/>
          </a:p>
        </p:txBody>
      </p:sp>
      <p:sp>
        <p:nvSpPr>
          <p:cNvPr id="10" name="Text 6"/>
          <p:cNvSpPr/>
          <p:nvPr/>
        </p:nvSpPr>
        <p:spPr>
          <a:xfrm>
            <a:off x="765215" y="1801535"/>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dirty="0">
                <a:solidFill>
                  <a:srgbClr val="000000"/>
                </a:solidFill>
                <a:latin typeface="Inter" pitchFamily="34" charset="0"/>
                <a:ea typeface="Inter" pitchFamily="34" charset="-122"/>
                <a:cs typeface="Inter" pitchFamily="34" charset="-120"/>
              </a:rPr>
              <a:t>Remove all redundant colloquial expressions such as intonation, repetitive words and phrases, and verbiage from user input;</a:t>
            </a:r>
            <a:endParaRPr lang="en-US" sz="850" dirty="0"/>
          </a:p>
        </p:txBody>
      </p:sp>
      <p:sp>
        <p:nvSpPr>
          <p:cNvPr id="11" name="Text 7"/>
          <p:cNvSpPr/>
          <p:nvPr/>
        </p:nvSpPr>
        <p:spPr>
          <a:xfrm>
            <a:off x="765215" y="2022634"/>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dirty="0">
                <a:solidFill>
                  <a:srgbClr val="000000"/>
                </a:solidFill>
                <a:latin typeface="Inter" pitchFamily="34" charset="0"/>
                <a:ea typeface="Inter" pitchFamily="34" charset="-122"/>
                <a:cs typeface="Inter" pitchFamily="34" charset="-120"/>
              </a:rPr>
              <a:t>Fix any grammatical errors or logical ambiguities for accuracy and clarity;</a:t>
            </a:r>
            <a:endParaRPr lang="en-US" sz="850" dirty="0"/>
          </a:p>
        </p:txBody>
      </p:sp>
      <p:sp>
        <p:nvSpPr>
          <p:cNvPr id="12" name="Text 8"/>
          <p:cNvSpPr/>
          <p:nvPr/>
        </p:nvSpPr>
        <p:spPr>
          <a:xfrm>
            <a:off x="765215" y="2243733"/>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4"/>
            </a:pPr>
            <a:r>
              <a:rPr lang="en-US" sz="850" dirty="0">
                <a:solidFill>
                  <a:srgbClr val="000000"/>
                </a:solidFill>
                <a:latin typeface="Inter" pitchFamily="34" charset="0"/>
                <a:ea typeface="Inter" pitchFamily="34" charset="-122"/>
                <a:cs typeface="Inter" pitchFamily="34" charset="-120"/>
              </a:rPr>
              <a:t>Convert to concise, standardized, professional written prompts, ensuring that the prompts meet the high quality standard of “getting the word out”.</a:t>
            </a:r>
            <a:endParaRPr lang="en-US" sz="850" dirty="0"/>
          </a:p>
        </p:txBody>
      </p:sp>
      <p:sp>
        <p:nvSpPr>
          <p:cNvPr id="13" name="Shape 9"/>
          <p:cNvSpPr/>
          <p:nvPr/>
        </p:nvSpPr>
        <p:spPr>
          <a:xfrm>
            <a:off x="396835" y="2649022"/>
            <a:ext cx="13836729" cy="5656659"/>
          </a:xfrm>
          <a:prstGeom prst="roundRect">
            <a:avLst>
              <a:gd name="adj" fmla="val 842"/>
            </a:avLst>
          </a:prstGeom>
          <a:solidFill>
            <a:srgbClr val="B6D6FC"/>
          </a:solidFill>
          <a:ln/>
        </p:spPr>
      </p:sp>
      <p:pic>
        <p:nvPicPr>
          <p:cNvPr id="14" name="Image 2" descr="preencoded.png"/>
          <p:cNvPicPr>
            <a:picLocks noChangeAspect="1"/>
          </p:cNvPicPr>
          <p:nvPr/>
        </p:nvPicPr>
        <p:blipFill>
          <a:blip r:embed="rId5"/>
          <a:stretch>
            <a:fillRect/>
          </a:stretch>
        </p:blipFill>
        <p:spPr>
          <a:xfrm>
            <a:off x="510183" y="2799755"/>
            <a:ext cx="389811" cy="311825"/>
          </a:xfrm>
          <a:prstGeom prst="rect">
            <a:avLst/>
          </a:prstGeom>
        </p:spPr>
      </p:pic>
      <p:sp>
        <p:nvSpPr>
          <p:cNvPr id="15" name="Text 10"/>
          <p:cNvSpPr/>
          <p:nvPr/>
        </p:nvSpPr>
        <p:spPr>
          <a:xfrm>
            <a:off x="1013341" y="2790706"/>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Arial" panose="020B0604020202020204" pitchFamily="34" charset="0"/>
                <a:ea typeface="Petrona Bold" pitchFamily="34" charset="-122"/>
                <a:cs typeface="Arial" panose="020B0604020202020204" pitchFamily="34" charset="0"/>
              </a:rPr>
              <a:t>Tips for optimizing voice input</a:t>
            </a:r>
            <a:endParaRPr lang="en-US" sz="2450" dirty="0"/>
          </a:p>
        </p:txBody>
      </p:sp>
      <p:sp>
        <p:nvSpPr>
          <p:cNvPr id="16" name="Text 11"/>
          <p:cNvSpPr/>
          <p:nvPr/>
        </p:nvSpPr>
        <p:spPr>
          <a:xfrm>
            <a:off x="1013341" y="3293983"/>
            <a:ext cx="13106876"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You will receive instructions from the user via voice input. Since it is in spoken form, these inputs may contain:</a:t>
            </a:r>
            <a:endParaRPr lang="en-US" sz="850" dirty="0"/>
          </a:p>
        </p:txBody>
      </p:sp>
      <p:sp>
        <p:nvSpPr>
          <p:cNvPr id="17" name="Text 12"/>
          <p:cNvSpPr/>
          <p:nvPr/>
        </p:nvSpPr>
        <p:spPr>
          <a:xfrm>
            <a:off x="1013341" y="3577471"/>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Stuttering and repetitive expressions</a:t>
            </a:r>
            <a:endParaRPr lang="en-US" sz="850" dirty="0"/>
          </a:p>
        </p:txBody>
      </p:sp>
      <p:sp>
        <p:nvSpPr>
          <p:cNvPr id="18" name="Text 13"/>
          <p:cNvSpPr/>
          <p:nvPr/>
        </p:nvSpPr>
        <p:spPr>
          <a:xfrm>
            <a:off x="1013341" y="3798570"/>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Inflections (“um”, “that”, “that is”, etc.)</a:t>
            </a:r>
            <a:endParaRPr lang="en-US" sz="850" dirty="0"/>
          </a:p>
        </p:txBody>
      </p:sp>
      <p:sp>
        <p:nvSpPr>
          <p:cNvPr id="19" name="Text 14"/>
          <p:cNvSpPr/>
          <p:nvPr/>
        </p:nvSpPr>
        <p:spPr>
          <a:xfrm>
            <a:off x="1013341" y="4019669"/>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poor grammar</a:t>
            </a:r>
            <a:endParaRPr lang="en-US" sz="850" dirty="0"/>
          </a:p>
        </p:txBody>
      </p:sp>
      <p:sp>
        <p:nvSpPr>
          <p:cNvPr id="20" name="Text 15"/>
          <p:cNvSpPr/>
          <p:nvPr/>
        </p:nvSpPr>
        <p:spPr>
          <a:xfrm>
            <a:off x="1013341" y="4240768"/>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Poorly articulated logic</a:t>
            </a:r>
            <a:endParaRPr lang="en-US" sz="850" dirty="0"/>
          </a:p>
        </p:txBody>
      </p:sp>
      <p:sp>
        <p:nvSpPr>
          <p:cNvPr id="21" name="Text 16"/>
          <p:cNvSpPr/>
          <p:nvPr/>
        </p:nvSpPr>
        <p:spPr>
          <a:xfrm>
            <a:off x="1013341" y="4461867"/>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Poor sentence structure</a:t>
            </a:r>
            <a:endParaRPr lang="en-US" sz="850" dirty="0"/>
          </a:p>
        </p:txBody>
      </p:sp>
      <p:sp>
        <p:nvSpPr>
          <p:cNvPr id="22" name="Text 17"/>
          <p:cNvSpPr/>
          <p:nvPr/>
        </p:nvSpPr>
        <p:spPr>
          <a:xfrm>
            <a:off x="1013341" y="4745355"/>
            <a:ext cx="13106876"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Your mission:</a:t>
            </a:r>
            <a:endParaRPr lang="en-US" sz="850" dirty="0"/>
          </a:p>
        </p:txBody>
      </p:sp>
      <p:sp>
        <p:nvSpPr>
          <p:cNvPr id="23" name="Text 18"/>
          <p:cNvSpPr/>
          <p:nvPr/>
        </p:nvSpPr>
        <p:spPr>
          <a:xfrm>
            <a:off x="1013341" y="5028843"/>
            <a:ext cx="13106876"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900" b="1" dirty="0"/>
              <a:t>Understand the core intention:</a:t>
            </a:r>
            <a:r>
              <a:rPr lang="en-US" sz="900" dirty="0"/>
              <a:t> through the characteristics of oral expression, accurately grasp what the user really wants to express</a:t>
            </a:r>
          </a:p>
        </p:txBody>
      </p:sp>
      <p:sp>
        <p:nvSpPr>
          <p:cNvPr id="24" name="Text 19"/>
          <p:cNvSpPr/>
          <p:nvPr/>
        </p:nvSpPr>
        <p:spPr>
          <a:xfrm>
            <a:off x="1013341" y="5249942"/>
            <a:ext cx="13106876"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b="1" dirty="0">
                <a:solidFill>
                  <a:srgbClr val="000000"/>
                </a:solidFill>
                <a:latin typeface="Inter" pitchFamily="34" charset="0"/>
                <a:ea typeface="Inter" pitchFamily="34" charset="-122"/>
                <a:cs typeface="Inter" pitchFamily="34" charset="-120"/>
              </a:rPr>
              <a:t>Convert to written prompts:</a:t>
            </a:r>
            <a:endParaRPr lang="en-US" sz="850" dirty="0"/>
          </a:p>
        </p:txBody>
      </p:sp>
      <p:sp>
        <p:nvSpPr>
          <p:cNvPr id="25" name="Text 20"/>
          <p:cNvSpPr/>
          <p:nvPr/>
        </p:nvSpPr>
        <p:spPr>
          <a:xfrm>
            <a:off x="1013341" y="5471041"/>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Remove unnecessary intonation and repetition</a:t>
            </a:r>
            <a:endParaRPr lang="en-US" sz="850" dirty="0"/>
          </a:p>
        </p:txBody>
      </p:sp>
      <p:sp>
        <p:nvSpPr>
          <p:cNvPr id="26" name="Text 21"/>
          <p:cNvSpPr/>
          <p:nvPr/>
        </p:nvSpPr>
        <p:spPr>
          <a:xfrm>
            <a:off x="1013341" y="5692140"/>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Fixing grammatical errors</a:t>
            </a:r>
            <a:endParaRPr lang="en-US" sz="850" dirty="0"/>
          </a:p>
        </p:txBody>
      </p:sp>
      <p:sp>
        <p:nvSpPr>
          <p:cNvPr id="27" name="Text 22"/>
          <p:cNvSpPr/>
          <p:nvPr/>
        </p:nvSpPr>
        <p:spPr>
          <a:xfrm>
            <a:off x="1013341" y="5913239"/>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Use clear sentences and logical structure</a:t>
            </a:r>
            <a:endParaRPr lang="en-US" sz="850" dirty="0"/>
          </a:p>
        </p:txBody>
      </p:sp>
      <p:sp>
        <p:nvSpPr>
          <p:cNvPr id="28" name="Text 23"/>
          <p:cNvSpPr/>
          <p:nvPr/>
        </p:nvSpPr>
        <p:spPr>
          <a:xfrm>
            <a:off x="1013341" y="6134338"/>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Retention of key information and details</a:t>
            </a:r>
            <a:endParaRPr lang="en-US" sz="850" dirty="0"/>
          </a:p>
        </p:txBody>
      </p:sp>
      <p:sp>
        <p:nvSpPr>
          <p:cNvPr id="29" name="Text 24"/>
          <p:cNvSpPr/>
          <p:nvPr/>
        </p:nvSpPr>
        <p:spPr>
          <a:xfrm>
            <a:off x="1013341" y="6355437"/>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Ensure that the language is concise and complete</a:t>
            </a:r>
            <a:endParaRPr lang="en-US" sz="850" dirty="0"/>
          </a:p>
        </p:txBody>
      </p:sp>
      <p:sp>
        <p:nvSpPr>
          <p:cNvPr id="30" name="Text 25"/>
          <p:cNvSpPr/>
          <p:nvPr/>
        </p:nvSpPr>
        <p:spPr>
          <a:xfrm>
            <a:off x="1013341" y="6576536"/>
            <a:ext cx="13106876"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b="1" dirty="0">
                <a:solidFill>
                  <a:srgbClr val="000000"/>
                </a:solidFill>
                <a:latin typeface="Inter" pitchFamily="34" charset="0"/>
                <a:ea typeface="Inter" pitchFamily="34" charset="-122"/>
                <a:cs typeface="Inter" pitchFamily="34" charset="-120"/>
              </a:rPr>
              <a:t>Optimized prompts should</a:t>
            </a:r>
            <a:endParaRPr lang="en-US" sz="850" dirty="0"/>
          </a:p>
        </p:txBody>
      </p:sp>
      <p:sp>
        <p:nvSpPr>
          <p:cNvPr id="31" name="Text 26"/>
          <p:cNvSpPr/>
          <p:nvPr/>
        </p:nvSpPr>
        <p:spPr>
          <a:xfrm>
            <a:off x="1013341" y="6797635"/>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articulate</a:t>
            </a:r>
            <a:endParaRPr lang="en-US" sz="850" dirty="0"/>
          </a:p>
        </p:txBody>
      </p:sp>
      <p:sp>
        <p:nvSpPr>
          <p:cNvPr id="32" name="Text 27"/>
          <p:cNvSpPr/>
          <p:nvPr/>
        </p:nvSpPr>
        <p:spPr>
          <a:xfrm>
            <a:off x="1013341" y="7018734"/>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important point</a:t>
            </a:r>
            <a:endParaRPr lang="en-US" sz="850" dirty="0"/>
          </a:p>
        </p:txBody>
      </p:sp>
      <p:sp>
        <p:nvSpPr>
          <p:cNvPr id="33" name="Text 28"/>
          <p:cNvSpPr/>
          <p:nvPr/>
        </p:nvSpPr>
        <p:spPr>
          <a:xfrm>
            <a:off x="1013341" y="7239833"/>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express meaning</a:t>
            </a:r>
            <a:endParaRPr lang="en-US" sz="850" dirty="0"/>
          </a:p>
        </p:txBody>
      </p:sp>
      <p:sp>
        <p:nvSpPr>
          <p:cNvPr id="34" name="Text 29"/>
          <p:cNvSpPr/>
          <p:nvPr/>
        </p:nvSpPr>
        <p:spPr>
          <a:xfrm>
            <a:off x="1013341" y="7460933"/>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logical progression</a:t>
            </a:r>
            <a:endParaRPr lang="en-US" sz="850" dirty="0"/>
          </a:p>
        </p:txBody>
      </p:sp>
      <p:sp>
        <p:nvSpPr>
          <p:cNvPr id="35" name="Text 30"/>
          <p:cNvSpPr/>
          <p:nvPr/>
        </p:nvSpPr>
        <p:spPr>
          <a:xfrm>
            <a:off x="1013341" y="7682032"/>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Easy to understand and implement</a:t>
            </a:r>
            <a:endParaRPr lang="en-US" sz="850" dirty="0"/>
          </a:p>
        </p:txBody>
      </p:sp>
      <p:sp>
        <p:nvSpPr>
          <p:cNvPr id="36" name="Text 31"/>
          <p:cNvSpPr/>
          <p:nvPr/>
        </p:nvSpPr>
        <p:spPr>
          <a:xfrm>
            <a:off x="1013341" y="7965519"/>
            <a:ext cx="13106876"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Please provide an optimized version of the written prompts that meets the criteria for “speaking clearly” after understanding the original voice input.</a:t>
            </a:r>
            <a:endParaRPr lang="en-US" sz="8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80756" y="92092"/>
            <a:ext cx="6237684" cy="779621"/>
          </a:xfrm>
          <a:prstGeom prst="rect">
            <a:avLst/>
          </a:prstGeom>
          <a:noFill/>
          <a:ln/>
        </p:spPr>
        <p:txBody>
          <a:bodyPr wrap="none" lIns="0" tIns="0" rIns="0" bIns="0" rtlCol="0" anchor="t"/>
          <a:lstStyle/>
          <a:p>
            <a:pPr marL="0" indent="0" algn="l">
              <a:lnSpc>
                <a:spcPts val="6100"/>
              </a:lnSpc>
              <a:buNone/>
            </a:pPr>
            <a:r>
              <a:rPr lang="en-US" sz="3600" b="1" dirty="0">
                <a:solidFill>
                  <a:srgbClr val="F95F88"/>
                </a:solidFill>
                <a:latin typeface="Arial" panose="020B0604020202020204" pitchFamily="34" charset="0"/>
                <a:ea typeface="Petrona Bold" pitchFamily="34" charset="-122"/>
                <a:cs typeface="Arial" panose="020B0604020202020204" pitchFamily="34" charset="0"/>
              </a:rPr>
              <a:t>automatic building construction</a:t>
            </a:r>
            <a:endParaRPr lang="en-US" sz="3600" dirty="0"/>
          </a:p>
        </p:txBody>
      </p:sp>
      <p:sp>
        <p:nvSpPr>
          <p:cNvPr id="5" name="Shape 2"/>
          <p:cNvSpPr/>
          <p:nvPr/>
        </p:nvSpPr>
        <p:spPr>
          <a:xfrm>
            <a:off x="793790" y="992147"/>
            <a:ext cx="13042821" cy="5062895"/>
          </a:xfrm>
          <a:prstGeom prst="roundRect">
            <a:avLst>
              <a:gd name="adj" fmla="val 2810"/>
            </a:avLst>
          </a:prstGeom>
          <a:solidFill>
            <a:srgbClr val="D0C3EE"/>
          </a:solidFill>
          <a:ln/>
        </p:spPr>
      </p:sp>
      <p:pic>
        <p:nvPicPr>
          <p:cNvPr id="6" name="Image 1" descr="preencoded.png"/>
          <p:cNvPicPr>
            <a:picLocks noChangeAspect="1"/>
          </p:cNvPicPr>
          <p:nvPr/>
        </p:nvPicPr>
        <p:blipFill>
          <a:blip r:embed="rId4"/>
          <a:stretch>
            <a:fillRect/>
          </a:stretch>
        </p:blipFill>
        <p:spPr>
          <a:xfrm>
            <a:off x="1020604" y="1330877"/>
            <a:ext cx="283488" cy="226814"/>
          </a:xfrm>
          <a:prstGeom prst="rect">
            <a:avLst/>
          </a:prstGeom>
        </p:spPr>
      </p:pic>
      <p:sp>
        <p:nvSpPr>
          <p:cNvPr id="7" name="Text 3"/>
          <p:cNvSpPr/>
          <p:nvPr/>
        </p:nvSpPr>
        <p:spPr>
          <a:xfrm>
            <a:off x="1530905" y="1248538"/>
            <a:ext cx="12078891" cy="362903"/>
          </a:xfrm>
          <a:prstGeom prst="rect">
            <a:avLst/>
          </a:prstGeom>
          <a:noFill/>
          <a:ln/>
        </p:spPr>
        <p:txBody>
          <a:bodyPr wrap="none" lIns="0" tIns="0" rIns="0" bIns="0" rtlCol="0" anchor="t"/>
          <a:lstStyle/>
          <a:p>
            <a:pPr marL="0" indent="0" algn="l">
              <a:lnSpc>
                <a:spcPts val="2850"/>
              </a:lnSpc>
              <a:buNone/>
            </a:pPr>
            <a:r>
              <a:rPr lang="en-US" sz="1750" b="1" dirty="0">
                <a:solidFill>
                  <a:srgbClr val="000000"/>
                </a:solidFill>
                <a:latin typeface="Inter" pitchFamily="34" charset="0"/>
                <a:ea typeface="Inter" pitchFamily="34" charset="-122"/>
                <a:cs typeface="Inter" pitchFamily="34" charset="-120"/>
              </a:rPr>
              <a:t>Could you please help me write a prompt that is “used to convert the user's linguistic fragments” into prompts?</a:t>
            </a:r>
            <a:endParaRPr lang="en-US" sz="1750" b="1" dirty="0"/>
          </a:p>
        </p:txBody>
      </p:sp>
      <p:sp>
        <p:nvSpPr>
          <p:cNvPr id="8" name="Text 4"/>
          <p:cNvSpPr/>
          <p:nvPr/>
        </p:nvSpPr>
        <p:spPr>
          <a:xfrm>
            <a:off x="1519882" y="1731875"/>
            <a:ext cx="12078891"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Many users don't know how to ask questions, and in the face of a large model, they are like beginners in a second language who can only “pop up words”. The role of the prompt is to convert the user's “individual words” (i.e., fragments of the user's questions) into prompts that can communicate effectively with the Ai, which involves two steps: (1) speculate on the user's intent from the fragments, and clarify the user's intent by asking rhetorical questions; (2) according to the clarified intent, write relatively professional and concise prompts; (3) the user can copy and send the prompts to the AI, and the user can copy and send them to the AI. (2) Based on the clarified intent, write a relatively professional and concise prompt, which the user can copy and send to the AI with one click.</a:t>
            </a:r>
            <a:endParaRPr lang="en-US" sz="1750" dirty="0"/>
          </a:p>
        </p:txBody>
      </p:sp>
      <p:sp>
        <p:nvSpPr>
          <p:cNvPr id="9" name="Text 5"/>
          <p:cNvSpPr/>
          <p:nvPr/>
        </p:nvSpPr>
        <p:spPr>
          <a:xfrm>
            <a:off x="1519882" y="4800969"/>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The above steps are equivalent to helping users solve the difficulty of “not being able to ask questions”, </a:t>
            </a:r>
          </a:p>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greatly improving the efficiency of communication between users and AI.</a:t>
            </a:r>
            <a:endParaRPr lang="en-US" sz="1750" dirty="0"/>
          </a:p>
        </p:txBody>
      </p:sp>
      <p:sp>
        <p:nvSpPr>
          <p:cNvPr id="10" name="Text 6"/>
          <p:cNvSpPr/>
          <p:nvPr/>
        </p:nvSpPr>
        <p:spPr>
          <a:xfrm>
            <a:off x="1519881" y="5577792"/>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Based on the above background description, please help me write the prompts</a:t>
            </a:r>
            <a:endParaRPr lang="en-US" sz="1750" dirty="0"/>
          </a:p>
        </p:txBody>
      </p:sp>
      <p:sp>
        <p:nvSpPr>
          <p:cNvPr id="11" name="Shape 7"/>
          <p:cNvSpPr/>
          <p:nvPr/>
        </p:nvSpPr>
        <p:spPr>
          <a:xfrm>
            <a:off x="780756" y="6297512"/>
            <a:ext cx="13042821" cy="1839995"/>
          </a:xfrm>
          <a:prstGeom prst="roundRect">
            <a:avLst>
              <a:gd name="adj" fmla="val 5638"/>
            </a:avLst>
          </a:prstGeom>
          <a:solidFill>
            <a:srgbClr val="D0C3EE"/>
          </a:solidFill>
          <a:ln/>
        </p:spPr>
      </p:sp>
      <p:pic>
        <p:nvPicPr>
          <p:cNvPr id="12" name="Image 2" descr="preencoded.png"/>
          <p:cNvPicPr>
            <a:picLocks noChangeAspect="1"/>
          </p:cNvPicPr>
          <p:nvPr/>
        </p:nvPicPr>
        <p:blipFill>
          <a:blip r:embed="rId4"/>
          <a:stretch>
            <a:fillRect/>
          </a:stretch>
        </p:blipFill>
        <p:spPr>
          <a:xfrm>
            <a:off x="1084362" y="6425530"/>
            <a:ext cx="283488" cy="226814"/>
          </a:xfrm>
          <a:prstGeom prst="rect">
            <a:avLst/>
          </a:prstGeom>
        </p:spPr>
      </p:pic>
      <p:sp>
        <p:nvSpPr>
          <p:cNvPr id="13" name="Text 8"/>
          <p:cNvSpPr/>
          <p:nvPr/>
        </p:nvSpPr>
        <p:spPr>
          <a:xfrm>
            <a:off x="1508858" y="6317520"/>
            <a:ext cx="12078891"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Help me compose a prompt with the following background </a:t>
            </a:r>
            <a:r>
              <a:rPr lang="en-US" sz="1750" dirty="0" err="1">
                <a:solidFill>
                  <a:srgbClr val="000000"/>
                </a:solidFill>
                <a:latin typeface="Inter" pitchFamily="34" charset="0"/>
                <a:ea typeface="Inter" pitchFamily="34" charset="-122"/>
                <a:cs typeface="Inter" pitchFamily="34" charset="-120"/>
              </a:rPr>
              <a:t>information:Users</a:t>
            </a:r>
            <a:r>
              <a:rPr lang="en-US" sz="1750" dirty="0">
                <a:solidFill>
                  <a:srgbClr val="000000"/>
                </a:solidFill>
                <a:latin typeface="Inter" pitchFamily="34" charset="0"/>
                <a:ea typeface="Inter" pitchFamily="34" charset="-122"/>
                <a:cs typeface="Inter" pitchFamily="34" charset="-120"/>
              </a:rPr>
              <a:t> usually input commands by voice, because the commands are spoken input, which may be characterized by accent, repetition, intonation, and even grammatical errors and logical ambiguities. After receiving the user's spoken input, understand the user's intent completely, and convert the spoken input into a written prompt that meets the prompt's criteria of “making the words clear”.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09374" y="806887"/>
            <a:ext cx="12836009" cy="696754"/>
          </a:xfrm>
          <a:prstGeom prst="rect">
            <a:avLst/>
          </a:prstGeom>
          <a:noFill/>
          <a:ln/>
        </p:spPr>
        <p:txBody>
          <a:bodyPr wrap="none" lIns="0" tIns="0" rIns="0" bIns="0" rtlCol="0" anchor="t"/>
          <a:lstStyle/>
          <a:p>
            <a:pPr marL="0" indent="0" algn="l">
              <a:lnSpc>
                <a:spcPts val="5450"/>
              </a:lnSpc>
              <a:buNone/>
            </a:pPr>
            <a:r>
              <a:rPr lang="en-US" sz="4350" b="1" dirty="0">
                <a:solidFill>
                  <a:srgbClr val="F95F88"/>
                </a:solidFill>
                <a:latin typeface="Arial" panose="020B0604020202020204" pitchFamily="34" charset="0"/>
                <a:ea typeface="Petrona Bold" pitchFamily="34" charset="-122"/>
                <a:cs typeface="Arial" panose="020B0604020202020204" pitchFamily="34" charset="0"/>
              </a:rPr>
              <a:t>Old Cannon and Young Calf, Each with Advantages</a:t>
            </a:r>
            <a:endParaRPr lang="en-US" sz="4350" dirty="0"/>
          </a:p>
        </p:txBody>
      </p:sp>
      <p:sp>
        <p:nvSpPr>
          <p:cNvPr id="5" name="Text 2"/>
          <p:cNvSpPr/>
          <p:nvPr/>
        </p:nvSpPr>
        <p:spPr>
          <a:xfrm>
            <a:off x="709374" y="1990011"/>
            <a:ext cx="6358533" cy="810577"/>
          </a:xfrm>
          <a:prstGeom prst="rect">
            <a:avLst/>
          </a:prstGeom>
          <a:noFill/>
          <a:ln/>
        </p:spPr>
        <p:txBody>
          <a:bodyPr wrap="square" lIns="0" tIns="0" rIns="0" bIns="0" rtlCol="0" anchor="t"/>
          <a:lstStyle/>
          <a:p>
            <a:pPr marL="0" indent="0" algn="ctr">
              <a:lnSpc>
                <a:spcPts val="3150"/>
              </a:lnSpc>
              <a:buNone/>
            </a:pPr>
            <a:r>
              <a:rPr lang="en-US" sz="1950" dirty="0">
                <a:solidFill>
                  <a:srgbClr val="272525"/>
                </a:solidFill>
                <a:latin typeface="Inter" pitchFamily="34" charset="0"/>
                <a:ea typeface="Inter" pitchFamily="34" charset="-122"/>
                <a:cs typeface="Inter" pitchFamily="34" charset="-120"/>
              </a:rPr>
              <a:t>Old Cannon: Understands Management, Understands Business, Knows How to Lead</a:t>
            </a:r>
            <a:endParaRPr lang="en-US" sz="1950" dirty="0"/>
          </a:p>
        </p:txBody>
      </p:sp>
      <p:pic>
        <p:nvPicPr>
          <p:cNvPr id="6" name="Image 1" descr="preencoded.png"/>
          <p:cNvPicPr>
            <a:picLocks noChangeAspect="1"/>
          </p:cNvPicPr>
          <p:nvPr/>
        </p:nvPicPr>
        <p:blipFill>
          <a:blip r:embed="rId4"/>
          <a:stretch>
            <a:fillRect/>
          </a:stretch>
        </p:blipFill>
        <p:spPr>
          <a:xfrm>
            <a:off x="1178838" y="3175992"/>
            <a:ext cx="5419606" cy="3040499"/>
          </a:xfrm>
          <a:prstGeom prst="rect">
            <a:avLst/>
          </a:prstGeom>
        </p:spPr>
      </p:pic>
      <p:sp>
        <p:nvSpPr>
          <p:cNvPr id="7" name="Text 3"/>
          <p:cNvSpPr/>
          <p:nvPr/>
        </p:nvSpPr>
        <p:spPr>
          <a:xfrm>
            <a:off x="709374" y="6591895"/>
            <a:ext cx="6358533" cy="648414"/>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Inter" pitchFamily="34" charset="0"/>
                <a:ea typeface="Inter" pitchFamily="34" charset="-122"/>
                <a:cs typeface="Inter" pitchFamily="34" charset="-120"/>
              </a:rPr>
              <a:t>Enemies of the Old Cannon:
Cannot bend down, cannot roll up sleeves, cannot let go of face</a:t>
            </a:r>
            <a:endParaRPr lang="en-US" sz="1550" dirty="0"/>
          </a:p>
        </p:txBody>
      </p:sp>
      <p:sp>
        <p:nvSpPr>
          <p:cNvPr id="8" name="Text 4"/>
          <p:cNvSpPr/>
          <p:nvPr/>
        </p:nvSpPr>
        <p:spPr>
          <a:xfrm>
            <a:off x="7570113" y="1990011"/>
            <a:ext cx="6358533" cy="405289"/>
          </a:xfrm>
          <a:prstGeom prst="rect">
            <a:avLst/>
          </a:prstGeom>
          <a:noFill/>
          <a:ln/>
        </p:spPr>
        <p:txBody>
          <a:bodyPr wrap="none" lIns="0" tIns="0" rIns="0" bIns="0" rtlCol="0" anchor="t"/>
          <a:lstStyle/>
          <a:p>
            <a:pPr marL="0" indent="0" algn="ctr">
              <a:lnSpc>
                <a:spcPts val="3150"/>
              </a:lnSpc>
              <a:buNone/>
            </a:pPr>
            <a:r>
              <a:rPr lang="en-US" sz="1950" dirty="0">
                <a:solidFill>
                  <a:srgbClr val="272525"/>
                </a:solidFill>
                <a:latin typeface="Inter" pitchFamily="34" charset="0"/>
                <a:ea typeface="Inter" pitchFamily="34" charset="-122"/>
                <a:cs typeface="Inter" pitchFamily="34" charset="-120"/>
              </a:rPr>
              <a:t>Young Calf: No Path Dependence, Daring to Innovate</a:t>
            </a:r>
            <a:endParaRPr lang="en-US" sz="1950" dirty="0"/>
          </a:p>
        </p:txBody>
      </p:sp>
      <p:pic>
        <p:nvPicPr>
          <p:cNvPr id="9" name="Image 2" descr="preencoded.png"/>
          <p:cNvPicPr>
            <a:picLocks noChangeAspect="1"/>
          </p:cNvPicPr>
          <p:nvPr/>
        </p:nvPicPr>
        <p:blipFill>
          <a:blip r:embed="rId5"/>
          <a:stretch>
            <a:fillRect/>
          </a:stretch>
        </p:blipFill>
        <p:spPr>
          <a:xfrm>
            <a:off x="8039576" y="2770703"/>
            <a:ext cx="5419606" cy="3040499"/>
          </a:xfrm>
          <a:prstGeom prst="rect">
            <a:avLst/>
          </a:prstGeom>
        </p:spPr>
      </p:pic>
      <p:sp>
        <p:nvSpPr>
          <p:cNvPr id="10" name="Text 5"/>
          <p:cNvSpPr/>
          <p:nvPr/>
        </p:nvSpPr>
        <p:spPr>
          <a:xfrm>
            <a:off x="7570113" y="6186607"/>
            <a:ext cx="6358533" cy="972622"/>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Inter" pitchFamily="34" charset="0"/>
                <a:ea typeface="Inter" pitchFamily="34" charset="-122"/>
                <a:cs typeface="Inter" pitchFamily="34" charset="-120"/>
              </a:rPr>
              <a:t>Enemies of the Young Calf:
Not enough understanding of the business, does not see themselves as a leader</a:t>
            </a:r>
            <a:endParaRPr lang="en-US" sz="15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196358" y="1195626"/>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Prompt Engineering</a:t>
            </a:r>
            <a:endParaRPr lang="en-US" sz="4900" dirty="0"/>
          </a:p>
        </p:txBody>
      </p:sp>
      <p:sp>
        <p:nvSpPr>
          <p:cNvPr id="5" name="Text 2"/>
          <p:cNvSpPr/>
          <p:nvPr/>
        </p:nvSpPr>
        <p:spPr>
          <a:xfrm>
            <a:off x="4196358" y="2315408"/>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Not a One-Time Task</a:t>
            </a:r>
            <a:endParaRPr lang="en-US" sz="4900" dirty="0"/>
          </a:p>
        </p:txBody>
      </p:sp>
      <p:sp>
        <p:nvSpPr>
          <p:cNvPr id="6" name="Text 3"/>
          <p:cNvSpPr/>
          <p:nvPr/>
        </p:nvSpPr>
        <p:spPr>
          <a:xfrm>
            <a:off x="4196358" y="3435191"/>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Excellent Prompts</a:t>
            </a:r>
            <a:endParaRPr lang="en-US" sz="4900" dirty="0"/>
          </a:p>
        </p:txBody>
      </p:sp>
      <p:sp>
        <p:nvSpPr>
          <p:cNvPr id="7" name="Text 4"/>
          <p:cNvSpPr/>
          <p:nvPr/>
        </p:nvSpPr>
        <p:spPr>
          <a:xfrm>
            <a:off x="1259562" y="4554974"/>
            <a:ext cx="12111157"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Are Iteratively Debugged Through Practice</a:t>
            </a:r>
            <a:endParaRPr lang="en-US" sz="4900" dirty="0"/>
          </a:p>
        </p:txBody>
      </p:sp>
      <p:pic>
        <p:nvPicPr>
          <p:cNvPr id="8" name="Image 1" descr="preencoded.png"/>
          <p:cNvPicPr>
            <a:picLocks noChangeAspect="1"/>
          </p:cNvPicPr>
          <p:nvPr/>
        </p:nvPicPr>
        <p:blipFill>
          <a:blip r:embed="rId4"/>
          <a:stretch>
            <a:fillRect/>
          </a:stretch>
        </p:blipFill>
        <p:spPr>
          <a:xfrm>
            <a:off x="793790" y="5674757"/>
            <a:ext cx="13042821" cy="13024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396835" y="311825"/>
            <a:ext cx="457426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"Daily Depth" Prompt - Version 7</a:t>
            </a:r>
            <a:endParaRPr lang="en-US" sz="2450" dirty="0"/>
          </a:p>
        </p:txBody>
      </p:sp>
      <p:sp>
        <p:nvSpPr>
          <p:cNvPr id="3" name="Shape 1"/>
          <p:cNvSpPr/>
          <p:nvPr/>
        </p:nvSpPr>
        <p:spPr>
          <a:xfrm>
            <a:off x="396835" y="901700"/>
            <a:ext cx="13836729" cy="6128504"/>
          </a:xfrm>
          <a:prstGeom prst="roundRect">
            <a:avLst>
              <a:gd name="adj" fmla="val 344"/>
            </a:avLst>
          </a:prstGeom>
          <a:solidFill>
            <a:srgbClr val="E0D7F4"/>
          </a:solidFill>
          <a:ln/>
        </p:spPr>
      </p:sp>
      <p:sp>
        <p:nvSpPr>
          <p:cNvPr id="5" name="Text 3"/>
          <p:cNvSpPr/>
          <p:nvPr/>
        </p:nvSpPr>
        <p:spPr>
          <a:xfrm>
            <a:off x="558800" y="928568"/>
            <a:ext cx="11963399" cy="6128504"/>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Please follow the steps below to conduct an in-depth analysis and interpretation of the provided article:</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Target Audience: Professionals with a certain foundation of business and technology knowledge</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Overall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The analysis should be logically clear, well-organized, and progressive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a clear logical structure (general-specific-general, progressive, parallel, etc.)</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appropriate transition words between different levels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Markdown formatting, apply bold, italic, and heading levels appropriately to enhance readability</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Avoid unnecessary lengthy explanations, ensure the content is concise and powerful</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Strict Process Control</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Must execute step-by-step, pause and wait for user confirmation after completing each step</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Clearly mark the end of each step: "**【Step Complete】Please confirm if satisfied, then I will proceed to the next step**"</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Strictly prohibited from starting the next step without explicit confirmation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If the content is lengthy, send it in segments within the current step, rather than jumping to the next step</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If the user requests modifications to a step, complete the modifications and re-confirm before continuing to the subsequent steps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Steps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1. Core Extraction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identify the most critical core insights of the article, which will lay the foundation for the subsequent analysis.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Identify 3-4 most important core insights, representing 70%-80% of the article's core content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Selection criteria: ① High mention frequency ② High practical application value ③ Far-reaching impact ④ Underlying assumptions that permeate the entire article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at least 2 reasons for why each core insight is considered core (why do you think it is core)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Summarize each core insight in about 100 words (including your understanding and extraction)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1-2 alternative candidate insights and their summaries (each within 50 words)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Add appropriate labels to each insight (e.g., "Technology Trend", "Organizational Change", "Talent Strategy", etc.)</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Complete】Please confirm if the core insights accurately capture the essence of the article, and whether any adjustments are needed. Once confirmed, I will proceed.**"</a:t>
            </a:r>
            <a:endParaRPr lang="en-US" sz="850" dirty="0"/>
          </a:p>
          <a:p>
            <a:pPr marL="0" indent="0" algn="l">
              <a:lnSpc>
                <a:spcPts val="1400"/>
              </a:lnSpc>
              <a:buNone/>
            </a:pPr>
            <a:endParaRPr lang="en-US" sz="8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1239" y="116860"/>
            <a:ext cx="457426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"Daily Depth" Prompt - Version 7</a:t>
            </a:r>
            <a:endParaRPr lang="en-US" sz="2450" dirty="0"/>
          </a:p>
        </p:txBody>
      </p:sp>
      <p:sp>
        <p:nvSpPr>
          <p:cNvPr id="3" name="Shape 1"/>
          <p:cNvSpPr/>
          <p:nvPr/>
        </p:nvSpPr>
        <p:spPr>
          <a:xfrm>
            <a:off x="402432" y="776317"/>
            <a:ext cx="13836729" cy="5954683"/>
          </a:xfrm>
          <a:prstGeom prst="roundRect">
            <a:avLst>
              <a:gd name="adj" fmla="val 344"/>
            </a:avLst>
          </a:prstGeom>
          <a:solidFill>
            <a:srgbClr val="E0D7F4"/>
          </a:solidFill>
          <a:ln/>
        </p:spPr>
      </p:sp>
      <p:sp>
        <p:nvSpPr>
          <p:cNvPr id="5" name="Text 3"/>
          <p:cNvSpPr/>
          <p:nvPr/>
        </p:nvSpPr>
        <p:spPr>
          <a:xfrm>
            <a:off x="558800" y="1002090"/>
            <a:ext cx="11963399" cy="5637847"/>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2. Professional Explanation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provide in-depth professional analysis of the confirmed core insights, establishing a complete argumentation system.</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Construct a three-layer analysis structure for each core insight: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First layer: Theoretical foundation and concept clarification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Second layer: Specific cases and practical evidence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Third layer: Impact scope and significance interpretation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at least 2-3 supporting arguments for each insight to form a clear logical chain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Clearly mark quoted content, distinguish original viewpoints from expanded analysis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Establish logical connections between insights, forming an overall analytical framework</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Discuss the historical evolution and future development trajectory of each insight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Keep the analysis of each core insight around 500 words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bullet points and sub-bullet points to organize the content, enhancing readability</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a:t>
            </a:r>
            <a:r>
              <a:rPr lang="en-US" sz="850" dirty="0" err="1">
                <a:solidFill>
                  <a:srgbClr val="272525"/>
                </a:solidFill>
                <a:highlight>
                  <a:srgbClr val="E0D7F4"/>
                </a:highlight>
                <a:latin typeface="Consolas" pitchFamily="34" charset="0"/>
                <a:ea typeface="Consolas" pitchFamily="34" charset="-122"/>
                <a:cs typeface="Consolas" pitchFamily="34" charset="-120"/>
              </a:rPr>
              <a:t>Complete】Please</a:t>
            </a:r>
            <a:r>
              <a:rPr lang="en-US" sz="850" dirty="0">
                <a:solidFill>
                  <a:srgbClr val="272525"/>
                </a:solidFill>
                <a:highlight>
                  <a:srgbClr val="E0D7F4"/>
                </a:highlight>
                <a:latin typeface="Consolas" pitchFamily="34" charset="0"/>
                <a:ea typeface="Consolas" pitchFamily="34" charset="-122"/>
                <a:cs typeface="Consolas" pitchFamily="34" charset="-120"/>
              </a:rPr>
              <a:t> confirm if the professional explanation is in-depth and insightful, and whether any insights need further elaboration. Once confirmed, I will proceed.**"</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3. Layman's Interpretation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convert the professional concepts into easily understandable forms, helping professionals quickly grasp the core content.</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Create a vivid analogy or metaphor for each core insight, drawing from daily experiences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plain language, avoid industry jargon, or provide intuitive explanations when using them</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Narrate 1-2 short stories or scenarios to demonstrate the application of the insight in reality</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"if...then..." structures to help readers establish causal connections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Appropriately use rhetorical questions to enhance interactivity and reflectiveness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Keep each layman's interpretation around 500 words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a 30-50 word "one-sentence summary" at the end of each interpretation to facilitate quick understanding</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Complete】Please confirm if the layman's interpretation is easy to understand, and if the analogies are appropriate. Once confirmed, I will proceed.**"</a:t>
            </a:r>
            <a:endParaRPr lang="en-US" sz="850" dirty="0"/>
          </a:p>
          <a:p>
            <a:pPr marL="0" indent="0" algn="l">
              <a:lnSpc>
                <a:spcPts val="1400"/>
              </a:lnSpc>
              <a:buNone/>
            </a:pPr>
            <a:endParaRPr lang="en-US" sz="850" dirty="0"/>
          </a:p>
          <a:p>
            <a:pPr marL="0" indent="0" algn="l">
              <a:lnSpc>
                <a:spcPts val="1400"/>
              </a:lnSpc>
              <a:buNone/>
            </a:pPr>
            <a:endParaRPr lang="en-US" sz="850" dirty="0"/>
          </a:p>
        </p:txBody>
      </p:sp>
    </p:spTree>
    <p:extLst>
      <p:ext uri="{BB962C8B-B14F-4D97-AF65-F5344CB8AC3E}">
        <p14:creationId xmlns:p14="http://schemas.microsoft.com/office/powerpoint/2010/main" val="4160047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1239" y="116860"/>
            <a:ext cx="457426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"Daily Depth" Prompt - Version 7</a:t>
            </a:r>
            <a:endParaRPr lang="en-US" sz="2450" dirty="0"/>
          </a:p>
        </p:txBody>
      </p:sp>
      <p:sp>
        <p:nvSpPr>
          <p:cNvPr id="3" name="Shape 1"/>
          <p:cNvSpPr/>
          <p:nvPr/>
        </p:nvSpPr>
        <p:spPr>
          <a:xfrm>
            <a:off x="391239" y="825500"/>
            <a:ext cx="13836729" cy="6858000"/>
          </a:xfrm>
          <a:prstGeom prst="roundRect">
            <a:avLst>
              <a:gd name="adj" fmla="val 344"/>
            </a:avLst>
          </a:prstGeom>
          <a:solidFill>
            <a:srgbClr val="E0D7F4"/>
          </a:solidFill>
          <a:ln/>
        </p:spPr>
      </p:sp>
      <p:sp>
        <p:nvSpPr>
          <p:cNvPr id="5" name="Text 3"/>
          <p:cNvSpPr/>
          <p:nvPr/>
        </p:nvSpPr>
        <p:spPr>
          <a:xfrm>
            <a:off x="558800" y="1114425"/>
            <a:ext cx="11963399" cy="5030212"/>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4. Critical Analysis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examine the core insights from a critical perspective, providing a balanced view to help readers make a comprehensive evaluation.</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the most challenging 1-2 critical points for each core insight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The critical analysis should be conducted from three dimensions: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Technical feasibility (technical limitations, implementation difficulty, reasonableness of timeline projections)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Economic rationality (cost-effectiveness, return on investment, market acceptance)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Social impact (employment changes, ethical considerations, inequality impact)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Identify key variables or limiting conditions that the article may have overlooked</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Compare with mainstream or opposing theories to highlight the differences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constructive improvement suggestions or complementary viewpoints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Maintain professional objectivity, avoid emotional criticism</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a:t>
            </a:r>
            <a:r>
              <a:rPr lang="en-US" sz="850" dirty="0" err="1">
                <a:solidFill>
                  <a:srgbClr val="272525"/>
                </a:solidFill>
                <a:highlight>
                  <a:srgbClr val="E0D7F4"/>
                </a:highlight>
                <a:latin typeface="Consolas" pitchFamily="34" charset="0"/>
                <a:ea typeface="Consolas" pitchFamily="34" charset="-122"/>
                <a:cs typeface="Consolas" pitchFamily="34" charset="-120"/>
              </a:rPr>
              <a:t>Complete】Please</a:t>
            </a:r>
            <a:r>
              <a:rPr lang="en-US" sz="850" dirty="0">
                <a:solidFill>
                  <a:srgbClr val="272525"/>
                </a:solidFill>
                <a:highlight>
                  <a:srgbClr val="E0D7F4"/>
                </a:highlight>
                <a:latin typeface="Consolas" pitchFamily="34" charset="0"/>
                <a:ea typeface="Consolas" pitchFamily="34" charset="-122"/>
                <a:cs typeface="Consolas" pitchFamily="34" charset="-120"/>
              </a:rPr>
              <a:t> confirm if the critical analysis has depth and fairness, and whether additional perspectives need to be supplemented. Once confirmed, I will proceed.**"</a:t>
            </a:r>
            <a:endParaRPr lang="en-US" sz="850" dirty="0"/>
          </a:p>
          <a:p>
            <a:pPr marL="0" indent="0" algn="l">
              <a:lnSpc>
                <a:spcPts val="1400"/>
              </a:lnSpc>
              <a:buNone/>
            </a:pPr>
            <a:endParaRPr lang="en-US" sz="850" dirty="0">
              <a:solidFill>
                <a:srgbClr val="272525"/>
              </a:solidFill>
              <a:highlight>
                <a:srgbClr val="E0D7F4"/>
              </a:highlight>
              <a:latin typeface="Consolas" pitchFamily="34" charset="0"/>
              <a:ea typeface="Consolas" pitchFamily="34" charset="-122"/>
              <a:cs typeface="Consolas" pitchFamily="34" charset="-120"/>
            </a:endParaRPr>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5. Brilliant Excerpts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extract the most valuable original text excerpts from the article, providing readers with key insights.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Select 5 most insightful excerpts from the original text that best represent the core insights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The excerpts should meet at least one of the following criteria:</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High level of abstraction (able to distill the article's key viewpoints)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Strong inspirational power (trigger deep reflection)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Unique expression (novel perspective or distinctive phrasing)</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Critical to the argumentation (provide key support for the main points)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Clearly indicate the source of each excerpt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Add a brief explanation (2-3 sentences) for each excerpt, explaining its core value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Avoid repetitive or overly similar excerpts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Complete 】Please confirm if the brilliant excerpts can represent the essence of the article, and whether any important expressions have been overlooked. All analysis steps have now been completed, please let me know if you have any other questions about the article.**"</a:t>
            </a:r>
            <a:endParaRPr lang="en-US" sz="850" dirty="0"/>
          </a:p>
          <a:p>
            <a:pPr marL="0" indent="0" algn="l">
              <a:lnSpc>
                <a:spcPts val="1400"/>
              </a:lnSpc>
              <a:buNone/>
            </a:pP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Encouragement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If you can provide particularly valuable insights or offer analysis perspectives beyond expectations, I would be very grateful and consider further collaboration opportunities.</a:t>
            </a:r>
            <a:endParaRPr lang="en-US" sz="850" dirty="0"/>
          </a:p>
        </p:txBody>
      </p:sp>
    </p:spTree>
    <p:extLst>
      <p:ext uri="{BB962C8B-B14F-4D97-AF65-F5344CB8AC3E}">
        <p14:creationId xmlns:p14="http://schemas.microsoft.com/office/powerpoint/2010/main" val="1909861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616625" y="484465"/>
            <a:ext cx="5142190" cy="605671"/>
          </a:xfrm>
          <a:prstGeom prst="rect">
            <a:avLst/>
          </a:prstGeom>
          <a:noFill/>
          <a:ln/>
        </p:spPr>
        <p:txBody>
          <a:bodyPr wrap="none" lIns="0" tIns="0" rIns="0" bIns="0" rtlCol="0" anchor="t"/>
          <a:lstStyle/>
          <a:p>
            <a:pPr marL="0" indent="0" algn="l">
              <a:lnSpc>
                <a:spcPts val="4750"/>
              </a:lnSpc>
              <a:buNone/>
            </a:pPr>
            <a:r>
              <a:rPr lang="en-US" sz="3800" b="1" dirty="0">
                <a:solidFill>
                  <a:srgbClr val="F95F88"/>
                </a:solidFill>
                <a:latin typeface="Arial" panose="020B0604020202020204" pitchFamily="34" charset="0"/>
                <a:ea typeface="Petrona Bold" pitchFamily="34" charset="-122"/>
                <a:cs typeface="Arial" panose="020B0604020202020204" pitchFamily="34" charset="0"/>
              </a:rPr>
              <a:t>This Week's Homework</a:t>
            </a:r>
            <a:endParaRPr lang="en-US" sz="3800" dirty="0"/>
          </a:p>
        </p:txBody>
      </p:sp>
      <p:pic>
        <p:nvPicPr>
          <p:cNvPr id="5" name="Image 1" descr="preencoded.png"/>
          <p:cNvPicPr>
            <a:picLocks noChangeAspect="1"/>
          </p:cNvPicPr>
          <p:nvPr/>
        </p:nvPicPr>
        <p:blipFill>
          <a:blip r:embed="rId4"/>
          <a:stretch>
            <a:fillRect/>
          </a:stretch>
        </p:blipFill>
        <p:spPr>
          <a:xfrm>
            <a:off x="616625" y="1354336"/>
            <a:ext cx="13397151" cy="751546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555837"/>
          </a:xfrm>
          <a:prstGeom prst="rect">
            <a:avLst/>
          </a:prstGeom>
        </p:spPr>
      </p:pic>
      <p:sp>
        <p:nvSpPr>
          <p:cNvPr id="3" name="Shape 0"/>
          <p:cNvSpPr/>
          <p:nvPr/>
        </p:nvSpPr>
        <p:spPr>
          <a:xfrm>
            <a:off x="0" y="0"/>
            <a:ext cx="14630400" cy="9555837"/>
          </a:xfrm>
          <a:prstGeom prst="rect">
            <a:avLst/>
          </a:prstGeom>
          <a:solidFill>
            <a:srgbClr val="FDFAF7">
              <a:alpha val="85000"/>
            </a:srgbClr>
          </a:solidFill>
          <a:ln/>
        </p:spPr>
        <p:txBody>
          <a:bodyPr/>
          <a:lstStyle/>
          <a:p>
            <a:endParaRPr lang="en-US" dirty="0"/>
          </a:p>
        </p:txBody>
      </p:sp>
      <p:sp>
        <p:nvSpPr>
          <p:cNvPr id="4" name="Text 1"/>
          <p:cNvSpPr/>
          <p:nvPr/>
        </p:nvSpPr>
        <p:spPr>
          <a:xfrm>
            <a:off x="396835" y="311825"/>
            <a:ext cx="376785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Arial" panose="020B0604020202020204" pitchFamily="34" charset="0"/>
                <a:ea typeface="Petrona Bold" pitchFamily="34" charset="-122"/>
                <a:cs typeface="Arial" panose="020B0604020202020204" pitchFamily="34" charset="0"/>
              </a:rPr>
              <a:t>Choose 2 out of the 5 tasks</a:t>
            </a:r>
            <a:endParaRPr lang="en-US" sz="2450" dirty="0"/>
          </a:p>
        </p:txBody>
      </p:sp>
      <p:pic>
        <p:nvPicPr>
          <p:cNvPr id="5" name="Image 1" descr="preencoded.png"/>
          <p:cNvPicPr>
            <a:picLocks noChangeAspect="1"/>
          </p:cNvPicPr>
          <p:nvPr/>
        </p:nvPicPr>
        <p:blipFill>
          <a:blip r:embed="rId4"/>
          <a:stretch>
            <a:fillRect/>
          </a:stretch>
        </p:blipFill>
        <p:spPr>
          <a:xfrm>
            <a:off x="396835" y="871776"/>
            <a:ext cx="4517708" cy="2792135"/>
          </a:xfrm>
          <a:prstGeom prst="rect">
            <a:avLst/>
          </a:prstGeom>
        </p:spPr>
      </p:pic>
      <p:sp>
        <p:nvSpPr>
          <p:cNvPr id="6" name="Text 2"/>
          <p:cNvSpPr/>
          <p:nvPr/>
        </p:nvSpPr>
        <p:spPr>
          <a:xfrm>
            <a:off x="396835" y="3805595"/>
            <a:ext cx="3248620"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【Required】AI-assisted PowerPoint creation</a:t>
            </a:r>
            <a:endParaRPr lang="en-US" sz="1200" dirty="0"/>
          </a:p>
        </p:txBody>
      </p:sp>
      <p:sp>
        <p:nvSpPr>
          <p:cNvPr id="7" name="Text 3"/>
          <p:cNvSpPr/>
          <p:nvPr/>
        </p:nvSpPr>
        <p:spPr>
          <a:xfrm>
            <a:off x="396835" y="4068485"/>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Theme: "Prompt, which is to explain the matter clearly"</a:t>
            </a:r>
            <a:endParaRPr lang="en-US" sz="850" dirty="0"/>
          </a:p>
        </p:txBody>
      </p:sp>
      <p:sp>
        <p:nvSpPr>
          <p:cNvPr id="8" name="Text 4"/>
          <p:cNvSpPr/>
          <p:nvPr/>
        </p:nvSpPr>
        <p:spPr>
          <a:xfrm>
            <a:off x="396835" y="4289584"/>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Cover 5 key points</a:t>
            </a:r>
            <a:endParaRPr lang="en-US" sz="850" dirty="0"/>
          </a:p>
        </p:txBody>
      </p:sp>
      <p:sp>
        <p:nvSpPr>
          <p:cNvPr id="9" name="Text 5"/>
          <p:cNvSpPr/>
          <p:nvPr/>
        </p:nvSpPr>
        <p:spPr>
          <a:xfrm>
            <a:off x="396835" y="4510683"/>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Share with your department colleagues after completion</a:t>
            </a:r>
            <a:endParaRPr lang="en-US" sz="850" dirty="0"/>
          </a:p>
        </p:txBody>
      </p:sp>
      <p:pic>
        <p:nvPicPr>
          <p:cNvPr id="10" name="Image 2" descr="preencoded.png"/>
          <p:cNvPicPr>
            <a:picLocks noChangeAspect="1"/>
          </p:cNvPicPr>
          <p:nvPr/>
        </p:nvPicPr>
        <p:blipFill>
          <a:blip r:embed="rId5"/>
          <a:stretch>
            <a:fillRect/>
          </a:stretch>
        </p:blipFill>
        <p:spPr>
          <a:xfrm>
            <a:off x="5056227" y="871776"/>
            <a:ext cx="4517827" cy="2792135"/>
          </a:xfrm>
          <a:prstGeom prst="rect">
            <a:avLst/>
          </a:prstGeom>
        </p:spPr>
      </p:pic>
      <p:sp>
        <p:nvSpPr>
          <p:cNvPr id="11" name="Text 6"/>
          <p:cNvSpPr/>
          <p:nvPr/>
        </p:nvSpPr>
        <p:spPr>
          <a:xfrm>
            <a:off x="5056227" y="3805595"/>
            <a:ext cx="2577822"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【Optional】CRISPE auto-prompter</a:t>
            </a:r>
            <a:endParaRPr lang="en-US" sz="1200" dirty="0"/>
          </a:p>
        </p:txBody>
      </p:sp>
      <p:sp>
        <p:nvSpPr>
          <p:cNvPr id="12" name="Text 7"/>
          <p:cNvSpPr/>
          <p:nvPr/>
        </p:nvSpPr>
        <p:spPr>
          <a:xfrm>
            <a:off x="5056227" y="4068485"/>
            <a:ext cx="451782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Use smart search to understand the "CRISPE" framework</a:t>
            </a:r>
            <a:endParaRPr lang="en-US" sz="850" dirty="0"/>
          </a:p>
        </p:txBody>
      </p:sp>
      <p:sp>
        <p:nvSpPr>
          <p:cNvPr id="13" name="Text 8"/>
          <p:cNvSpPr/>
          <p:nvPr/>
        </p:nvSpPr>
        <p:spPr>
          <a:xfrm>
            <a:off x="5056227" y="4289584"/>
            <a:ext cx="451782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Let AI help you create a CRISPE format prompt generator</a:t>
            </a:r>
            <a:endParaRPr lang="en-US" sz="850" dirty="0"/>
          </a:p>
        </p:txBody>
      </p:sp>
      <p:sp>
        <p:nvSpPr>
          <p:cNvPr id="14" name="Text 9"/>
          <p:cNvSpPr/>
          <p:nvPr/>
        </p:nvSpPr>
        <p:spPr>
          <a:xfrm>
            <a:off x="5056227" y="4510683"/>
            <a:ext cx="451782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Debug and generate 3 successful cases</a:t>
            </a:r>
            <a:endParaRPr lang="en-US" sz="850" dirty="0"/>
          </a:p>
        </p:txBody>
      </p:sp>
      <p:pic>
        <p:nvPicPr>
          <p:cNvPr id="15" name="Image 3" descr="preencoded.png"/>
          <p:cNvPicPr>
            <a:picLocks noChangeAspect="1"/>
          </p:cNvPicPr>
          <p:nvPr/>
        </p:nvPicPr>
        <p:blipFill>
          <a:blip r:embed="rId6"/>
          <a:stretch>
            <a:fillRect/>
          </a:stretch>
        </p:blipFill>
        <p:spPr>
          <a:xfrm>
            <a:off x="9715738" y="871776"/>
            <a:ext cx="4517708" cy="2792135"/>
          </a:xfrm>
          <a:prstGeom prst="rect">
            <a:avLst/>
          </a:prstGeom>
        </p:spPr>
      </p:pic>
      <p:sp>
        <p:nvSpPr>
          <p:cNvPr id="16" name="Text 10"/>
          <p:cNvSpPr/>
          <p:nvPr/>
        </p:nvSpPr>
        <p:spPr>
          <a:xfrm>
            <a:off x="9715738" y="3805595"/>
            <a:ext cx="2002750"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【Optional】Claude 3.7 SVG</a:t>
            </a:r>
            <a:endParaRPr lang="en-US" sz="1200" dirty="0"/>
          </a:p>
        </p:txBody>
      </p:sp>
      <p:sp>
        <p:nvSpPr>
          <p:cNvPr id="17" name="Text 11"/>
          <p:cNvSpPr/>
          <p:nvPr/>
        </p:nvSpPr>
        <p:spPr>
          <a:xfrm>
            <a:off x="9715738" y="4068485"/>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AGI five-layer theory proposed by OpenAI</a:t>
            </a:r>
            <a:endParaRPr lang="en-US" sz="850" dirty="0"/>
          </a:p>
        </p:txBody>
      </p:sp>
      <p:sp>
        <p:nvSpPr>
          <p:cNvPr id="18" name="Text 12"/>
          <p:cNvSpPr/>
          <p:nvPr/>
        </p:nvSpPr>
        <p:spPr>
          <a:xfrm>
            <a:off x="9715738" y="4289584"/>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Use Johari window to write prompt strategies</a:t>
            </a:r>
            <a:endParaRPr lang="en-US" sz="850" dirty="0"/>
          </a:p>
        </p:txBody>
      </p:sp>
      <p:pic>
        <p:nvPicPr>
          <p:cNvPr id="19" name="Image 4" descr="preencoded.png"/>
          <p:cNvPicPr>
            <a:picLocks noChangeAspect="1"/>
          </p:cNvPicPr>
          <p:nvPr/>
        </p:nvPicPr>
        <p:blipFill>
          <a:blip r:embed="rId7"/>
          <a:stretch>
            <a:fillRect/>
          </a:stretch>
        </p:blipFill>
        <p:spPr>
          <a:xfrm>
            <a:off x="396835" y="4918948"/>
            <a:ext cx="4517708" cy="2792135"/>
          </a:xfrm>
          <a:prstGeom prst="rect">
            <a:avLst/>
          </a:prstGeom>
        </p:spPr>
      </p:pic>
      <p:sp>
        <p:nvSpPr>
          <p:cNvPr id="20" name="Text 13"/>
          <p:cNvSpPr/>
          <p:nvPr/>
        </p:nvSpPr>
        <p:spPr>
          <a:xfrm>
            <a:off x="396835" y="7852767"/>
            <a:ext cx="3102650"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【Optional】Use deep contemplation mode</a:t>
            </a:r>
            <a:endParaRPr lang="en-US" sz="1200" dirty="0"/>
          </a:p>
        </p:txBody>
      </p:sp>
      <p:sp>
        <p:nvSpPr>
          <p:cNvPr id="21" name="Text 14"/>
          <p:cNvSpPr/>
          <p:nvPr/>
        </p:nvSpPr>
        <p:spPr>
          <a:xfrm>
            <a:off x="396835" y="8115657"/>
            <a:ext cx="4517708" cy="362903"/>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For a business problem/challenge in your position, use three AI models in parallel for in-depth thinking and response</a:t>
            </a:r>
            <a:endParaRPr lang="en-US" sz="850" dirty="0"/>
          </a:p>
        </p:txBody>
      </p:sp>
      <p:sp>
        <p:nvSpPr>
          <p:cNvPr id="22" name="Text 15"/>
          <p:cNvSpPr/>
          <p:nvPr/>
        </p:nvSpPr>
        <p:spPr>
          <a:xfrm>
            <a:off x="396835" y="8518208"/>
            <a:ext cx="4517708" cy="725805"/>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Suggestion:
Chatgpt O3 mini-high
Deepseek R1
Claude 3.7 sonnet thinking</a:t>
            </a:r>
            <a:endParaRPr lang="en-US" sz="850" dirty="0"/>
          </a:p>
        </p:txBody>
      </p:sp>
      <p:pic>
        <p:nvPicPr>
          <p:cNvPr id="23" name="Image 5" descr="preencoded.png"/>
          <p:cNvPicPr>
            <a:picLocks noChangeAspect="1"/>
          </p:cNvPicPr>
          <p:nvPr/>
        </p:nvPicPr>
        <p:blipFill>
          <a:blip r:embed="rId8"/>
          <a:stretch>
            <a:fillRect/>
          </a:stretch>
        </p:blipFill>
        <p:spPr>
          <a:xfrm>
            <a:off x="5056227" y="4918948"/>
            <a:ext cx="4517827" cy="2792135"/>
          </a:xfrm>
          <a:prstGeom prst="rect">
            <a:avLst/>
          </a:prstGeom>
        </p:spPr>
      </p:pic>
      <p:sp>
        <p:nvSpPr>
          <p:cNvPr id="24" name="Text 16"/>
          <p:cNvSpPr/>
          <p:nvPr/>
        </p:nvSpPr>
        <p:spPr>
          <a:xfrm>
            <a:off x="5056227" y="7852767"/>
            <a:ext cx="2087047"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Arial" panose="020B0604020202020204" pitchFamily="34" charset="0"/>
                <a:ea typeface="Petrona Bold" pitchFamily="34" charset="-122"/>
                <a:cs typeface="Arial" panose="020B0604020202020204" pitchFamily="34" charset="0"/>
              </a:rPr>
              <a:t>【Optional】Use deep search</a:t>
            </a:r>
            <a:endParaRPr lang="en-US" sz="1200" dirty="0"/>
          </a:p>
        </p:txBody>
      </p:sp>
      <p:sp>
        <p:nvSpPr>
          <p:cNvPr id="25" name="Text 17"/>
          <p:cNvSpPr/>
          <p:nvPr/>
        </p:nvSpPr>
        <p:spPr>
          <a:xfrm>
            <a:off x="5056227" y="8115657"/>
            <a:ext cx="4517827" cy="362903"/>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For a business problem/challenge in your position, use deep search or research mode</a:t>
            </a:r>
            <a:endParaRPr lang="en-US" sz="850" dirty="0"/>
          </a:p>
        </p:txBody>
      </p:sp>
      <p:sp>
        <p:nvSpPr>
          <p:cNvPr id="26" name="Text 18"/>
          <p:cNvSpPr/>
          <p:nvPr/>
        </p:nvSpPr>
        <p:spPr>
          <a:xfrm>
            <a:off x="5056227" y="8518208"/>
            <a:ext cx="4517827" cy="725805"/>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Suggestion:
Grok deep search mode
Perplexity deep search mode
Gemini deepthinking</a:t>
            </a:r>
            <a:endParaRPr lang="en-US" sz="8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822127"/>
            <a:ext cx="10049589"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Time Investment in Training Camp</a:t>
            </a:r>
            <a:endParaRPr lang="en-US" sz="4900" dirty="0"/>
          </a:p>
        </p:txBody>
      </p:sp>
      <p:pic>
        <p:nvPicPr>
          <p:cNvPr id="8" name="Picture 7">
            <a:extLst>
              <a:ext uri="{FF2B5EF4-FFF2-40B4-BE49-F238E27FC236}">
                <a16:creationId xmlns:a16="http://schemas.microsoft.com/office/drawing/2014/main" id="{18CE2DCE-2C50-4AB9-8A5E-8D6EA8A93EEA}"/>
              </a:ext>
            </a:extLst>
          </p:cNvPr>
          <p:cNvPicPr>
            <a:picLocks noChangeAspect="1"/>
          </p:cNvPicPr>
          <p:nvPr/>
        </p:nvPicPr>
        <p:blipFill>
          <a:blip r:embed="rId4"/>
          <a:stretch>
            <a:fillRect/>
          </a:stretch>
        </p:blipFill>
        <p:spPr>
          <a:xfrm>
            <a:off x="7714576" y="2397456"/>
            <a:ext cx="6239746" cy="4611185"/>
          </a:xfrm>
          <a:prstGeom prst="rect">
            <a:avLst/>
          </a:prstGeom>
        </p:spPr>
      </p:pic>
      <p:pic>
        <p:nvPicPr>
          <p:cNvPr id="10" name="Picture 9">
            <a:extLst>
              <a:ext uri="{FF2B5EF4-FFF2-40B4-BE49-F238E27FC236}">
                <a16:creationId xmlns:a16="http://schemas.microsoft.com/office/drawing/2014/main" id="{B28EF7F8-FFEE-4770-A101-92DCF4A74216}"/>
              </a:ext>
            </a:extLst>
          </p:cNvPr>
          <p:cNvPicPr>
            <a:picLocks noChangeAspect="1"/>
          </p:cNvPicPr>
          <p:nvPr/>
        </p:nvPicPr>
        <p:blipFill>
          <a:blip r:embed="rId5"/>
          <a:stretch>
            <a:fillRect/>
          </a:stretch>
        </p:blipFill>
        <p:spPr>
          <a:xfrm>
            <a:off x="246664" y="2397456"/>
            <a:ext cx="7068536" cy="461118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776288"/>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Three Principles</a:t>
            </a:r>
            <a:endParaRPr lang="en-US" sz="4900" dirty="0"/>
          </a:p>
        </p:txBody>
      </p:sp>
      <p:pic>
        <p:nvPicPr>
          <p:cNvPr id="5" name="Image 1" descr="preencoded.png"/>
          <p:cNvPicPr>
            <a:picLocks noChangeAspect="1"/>
          </p:cNvPicPr>
          <p:nvPr/>
        </p:nvPicPr>
        <p:blipFill>
          <a:blip r:embed="rId4"/>
          <a:stretch>
            <a:fillRect/>
          </a:stretch>
        </p:blipFill>
        <p:spPr>
          <a:xfrm>
            <a:off x="793790" y="1896070"/>
            <a:ext cx="4158615" cy="2570202"/>
          </a:xfrm>
          <a:prstGeom prst="rect">
            <a:avLst/>
          </a:prstGeom>
        </p:spPr>
      </p:pic>
      <p:sp>
        <p:nvSpPr>
          <p:cNvPr id="6" name="Text 2"/>
          <p:cNvSpPr/>
          <p:nvPr/>
        </p:nvSpPr>
        <p:spPr>
          <a:xfrm>
            <a:off x="793790" y="4749760"/>
            <a:ext cx="336399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Personal Use of API Key</a:t>
            </a:r>
            <a:endParaRPr lang="en-US" sz="2450" dirty="0"/>
          </a:p>
        </p:txBody>
      </p:sp>
      <p:sp>
        <p:nvSpPr>
          <p:cNvPr id="7" name="Text 3"/>
          <p:cNvSpPr/>
          <p:nvPr/>
        </p:nvSpPr>
        <p:spPr>
          <a:xfrm>
            <a:off x="793790" y="5275778"/>
            <a:ext cx="4158615"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API key is like a "bearer credit card" - anyone who finds it can use it for spending. It is for personal use only, and </a:t>
            </a:r>
            <a:r>
              <a:rPr lang="en-US" sz="1750" b="1" dirty="0">
                <a:solidFill>
                  <a:srgbClr val="F44444"/>
                </a:solidFill>
                <a:latin typeface="Inter" pitchFamily="34" charset="0"/>
                <a:ea typeface="Inter" pitchFamily="34" charset="-122"/>
                <a:cs typeface="Inter" pitchFamily="34" charset="-120"/>
              </a:rPr>
              <a:t>must never</a:t>
            </a:r>
            <a:r>
              <a:rPr lang="en-US" sz="1750" dirty="0">
                <a:solidFill>
                  <a:srgbClr val="272525"/>
                </a:solidFill>
                <a:latin typeface="Inter" pitchFamily="34" charset="0"/>
                <a:ea typeface="Inter" pitchFamily="34" charset="-122"/>
                <a:cs typeface="Inter" pitchFamily="34" charset="-120"/>
              </a:rPr>
              <a:t> be "exposed" or shared.</a:t>
            </a:r>
            <a:endParaRPr lang="en-US" sz="1750" dirty="0"/>
          </a:p>
        </p:txBody>
      </p:sp>
      <p:pic>
        <p:nvPicPr>
          <p:cNvPr id="8" name="Image 2" descr="preencoded.png"/>
          <p:cNvPicPr>
            <a:picLocks noChangeAspect="1"/>
          </p:cNvPicPr>
          <p:nvPr/>
        </p:nvPicPr>
        <p:blipFill>
          <a:blip r:embed="rId5"/>
          <a:stretch>
            <a:fillRect/>
          </a:stretch>
        </p:blipFill>
        <p:spPr>
          <a:xfrm>
            <a:off x="5235893" y="1896070"/>
            <a:ext cx="4158615" cy="2570202"/>
          </a:xfrm>
          <a:prstGeom prst="rect">
            <a:avLst/>
          </a:prstGeom>
        </p:spPr>
      </p:pic>
      <p:sp>
        <p:nvSpPr>
          <p:cNvPr id="9" name="Text 4"/>
          <p:cNvSpPr/>
          <p:nvPr/>
        </p:nvSpPr>
        <p:spPr>
          <a:xfrm>
            <a:off x="5235893" y="4749760"/>
            <a:ext cx="3529251"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Lenient Entry, Strict Exit</a:t>
            </a:r>
            <a:endParaRPr lang="en-US" sz="2450" dirty="0"/>
          </a:p>
        </p:txBody>
      </p:sp>
      <p:sp>
        <p:nvSpPr>
          <p:cNvPr id="10" name="Text 5"/>
          <p:cNvSpPr/>
          <p:nvPr/>
        </p:nvSpPr>
        <p:spPr>
          <a:xfrm>
            <a:off x="5235893" y="5275778"/>
            <a:ext cx="4158615"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At the end of each month, check attendance and assignment submission rates. Those who fail to meet the standards and rank at the bottom will be expelled from the training camp.</a:t>
            </a:r>
            <a:endParaRPr lang="en-US" sz="1750" dirty="0"/>
          </a:p>
        </p:txBody>
      </p:sp>
      <p:pic>
        <p:nvPicPr>
          <p:cNvPr id="11" name="Image 3" descr="preencoded.png"/>
          <p:cNvPicPr>
            <a:picLocks noChangeAspect="1"/>
          </p:cNvPicPr>
          <p:nvPr/>
        </p:nvPicPr>
        <p:blipFill>
          <a:blip r:embed="rId6"/>
          <a:stretch>
            <a:fillRect/>
          </a:stretch>
        </p:blipFill>
        <p:spPr>
          <a:xfrm>
            <a:off x="9677995" y="1896070"/>
            <a:ext cx="4158615" cy="2570202"/>
          </a:xfrm>
          <a:prstGeom prst="rect">
            <a:avLst/>
          </a:prstGeom>
        </p:spPr>
      </p:pic>
      <p:sp>
        <p:nvSpPr>
          <p:cNvPr id="12" name="Text 6"/>
          <p:cNvSpPr/>
          <p:nvPr/>
        </p:nvSpPr>
        <p:spPr>
          <a:xfrm>
            <a:off x="9677995" y="4749760"/>
            <a:ext cx="3978354"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Confidentiality of Materials</a:t>
            </a:r>
            <a:endParaRPr lang="en-US" sz="2450" dirty="0"/>
          </a:p>
        </p:txBody>
      </p:sp>
      <p:sp>
        <p:nvSpPr>
          <p:cNvPr id="13" name="Text 7"/>
          <p:cNvSpPr/>
          <p:nvPr/>
        </p:nvSpPr>
        <p:spPr>
          <a:xfrm>
            <a:off x="9677995" y="5275778"/>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Internal learning materials must </a:t>
            </a:r>
            <a:r>
              <a:rPr lang="en-US" sz="1750" b="1" dirty="0">
                <a:solidFill>
                  <a:srgbClr val="F44444"/>
                </a:solidFill>
                <a:latin typeface="Inter" pitchFamily="34" charset="0"/>
                <a:ea typeface="Inter" pitchFamily="34" charset="-122"/>
                <a:cs typeface="Inter" pitchFamily="34" charset="-120"/>
              </a:rPr>
              <a:t>never</a:t>
            </a:r>
            <a:r>
              <a:rPr lang="en-US" sz="1750" dirty="0">
                <a:solidFill>
                  <a:srgbClr val="272525"/>
                </a:solidFill>
                <a:latin typeface="Inter" pitchFamily="34" charset="0"/>
                <a:ea typeface="Inter" pitchFamily="34" charset="-122"/>
                <a:cs typeface="Inter" pitchFamily="34" charset="-120"/>
              </a:rPr>
              <a:t> be shared externally.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2458"/>
          </a:xfrm>
          <a:prstGeom prst="rect">
            <a:avLst/>
          </a:prstGeom>
        </p:spPr>
      </p:pic>
      <p:sp>
        <p:nvSpPr>
          <p:cNvPr id="3" name="Shape 0"/>
          <p:cNvSpPr/>
          <p:nvPr/>
        </p:nvSpPr>
        <p:spPr>
          <a:xfrm>
            <a:off x="0" y="0"/>
            <a:ext cx="14630400" cy="8232458"/>
          </a:xfrm>
          <a:prstGeom prst="rect">
            <a:avLst/>
          </a:prstGeom>
          <a:solidFill>
            <a:srgbClr val="FDFAF7">
              <a:alpha val="85000"/>
            </a:srgbClr>
          </a:solidFill>
          <a:ln/>
        </p:spPr>
      </p:sp>
      <p:sp>
        <p:nvSpPr>
          <p:cNvPr id="4" name="Text 1"/>
          <p:cNvSpPr/>
          <p:nvPr/>
        </p:nvSpPr>
        <p:spPr>
          <a:xfrm>
            <a:off x="486489" y="382310"/>
            <a:ext cx="6699052" cy="477798"/>
          </a:xfrm>
          <a:prstGeom prst="rect">
            <a:avLst/>
          </a:prstGeom>
          <a:noFill/>
          <a:ln/>
        </p:spPr>
        <p:txBody>
          <a:bodyPr wrap="none" lIns="0" tIns="0" rIns="0" bIns="0" rtlCol="0" anchor="t"/>
          <a:lstStyle/>
          <a:p>
            <a:pPr marL="0" indent="0" algn="l">
              <a:lnSpc>
                <a:spcPts val="3750"/>
              </a:lnSpc>
              <a:buNone/>
            </a:pPr>
            <a:r>
              <a:rPr lang="en-US" sz="3000" b="1" dirty="0">
                <a:solidFill>
                  <a:srgbClr val="F95F88"/>
                </a:solidFill>
                <a:latin typeface="Arial" panose="020B0604020202020204" pitchFamily="34" charset="0"/>
                <a:ea typeface="Petrona Bold" pitchFamily="34" charset="-122"/>
                <a:cs typeface="Arial" panose="020B0604020202020204" pitchFamily="34" charset="0"/>
              </a:rPr>
              <a:t>Building an (Grassroots) AI Worldview</a:t>
            </a:r>
            <a:endParaRPr lang="en-US" sz="3000" dirty="0"/>
          </a:p>
        </p:txBody>
      </p:sp>
      <p:pic>
        <p:nvPicPr>
          <p:cNvPr id="7" name="Picture 6">
            <a:extLst>
              <a:ext uri="{FF2B5EF4-FFF2-40B4-BE49-F238E27FC236}">
                <a16:creationId xmlns:a16="http://schemas.microsoft.com/office/drawing/2014/main" id="{BE8ABACD-4A6A-4057-BA95-FF6AB8AD6603}"/>
              </a:ext>
            </a:extLst>
          </p:cNvPr>
          <p:cNvPicPr>
            <a:picLocks noChangeAspect="1"/>
          </p:cNvPicPr>
          <p:nvPr/>
        </p:nvPicPr>
        <p:blipFill>
          <a:blip r:embed="rId4"/>
          <a:stretch>
            <a:fillRect/>
          </a:stretch>
        </p:blipFill>
        <p:spPr>
          <a:xfrm>
            <a:off x="3165430" y="946073"/>
            <a:ext cx="7514654" cy="71674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82516"/>
            <a:ext cx="10174367"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Arial" panose="020B0604020202020204" pitchFamily="34" charset="0"/>
                <a:ea typeface="Petrona Bold" pitchFamily="34" charset="-122"/>
                <a:cs typeface="Arial" panose="020B0604020202020204" pitchFamily="34" charset="0"/>
              </a:rPr>
              <a:t>3 Essential Abilities for Learning AI</a:t>
            </a:r>
            <a:endParaRPr lang="en-US" sz="4900" dirty="0"/>
          </a:p>
        </p:txBody>
      </p:sp>
      <p:pic>
        <p:nvPicPr>
          <p:cNvPr id="3" name="Image 0" descr="preencoded.png"/>
          <p:cNvPicPr>
            <a:picLocks noChangeAspect="1"/>
          </p:cNvPicPr>
          <p:nvPr/>
        </p:nvPicPr>
        <p:blipFill>
          <a:blip r:embed="rId3"/>
          <a:stretch>
            <a:fillRect/>
          </a:stretch>
        </p:blipFill>
        <p:spPr>
          <a:xfrm>
            <a:off x="793790" y="2315766"/>
            <a:ext cx="4158615" cy="2570202"/>
          </a:xfrm>
          <a:prstGeom prst="rect">
            <a:avLst/>
          </a:prstGeom>
        </p:spPr>
      </p:pic>
      <p:sp>
        <p:nvSpPr>
          <p:cNvPr id="4" name="Text 1"/>
          <p:cNvSpPr/>
          <p:nvPr/>
        </p:nvSpPr>
        <p:spPr>
          <a:xfrm>
            <a:off x="793790" y="5169456"/>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Patience for Reading</a:t>
            </a:r>
            <a:endParaRPr lang="en-US" sz="2450" dirty="0"/>
          </a:p>
        </p:txBody>
      </p:sp>
      <p:sp>
        <p:nvSpPr>
          <p:cNvPr id="5" name="Text 2"/>
          <p:cNvSpPr/>
          <p:nvPr/>
        </p:nvSpPr>
        <p:spPr>
          <a:xfrm>
            <a:off x="793790" y="569547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Patiently reading the documentation and following the step-by-step guide is an essential and efficient self-learning ability.</a:t>
            </a:r>
            <a:endParaRPr lang="en-US" sz="1750" dirty="0"/>
          </a:p>
        </p:txBody>
      </p:sp>
      <p:pic>
        <p:nvPicPr>
          <p:cNvPr id="6" name="Image 1" descr="preencoded.png"/>
          <p:cNvPicPr>
            <a:picLocks noChangeAspect="1"/>
          </p:cNvPicPr>
          <p:nvPr/>
        </p:nvPicPr>
        <p:blipFill>
          <a:blip r:embed="rId4"/>
          <a:stretch>
            <a:fillRect/>
          </a:stretch>
        </p:blipFill>
        <p:spPr>
          <a:xfrm>
            <a:off x="5235893" y="2315766"/>
            <a:ext cx="4158615" cy="2570202"/>
          </a:xfrm>
          <a:prstGeom prst="rect">
            <a:avLst/>
          </a:prstGeom>
        </p:spPr>
      </p:pic>
      <p:sp>
        <p:nvSpPr>
          <p:cNvPr id="7" name="Text 3"/>
          <p:cNvSpPr/>
          <p:nvPr/>
        </p:nvSpPr>
        <p:spPr>
          <a:xfrm>
            <a:off x="5235893" y="5169456"/>
            <a:ext cx="3610689"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Confidence for Hands-on</a:t>
            </a:r>
            <a:endParaRPr lang="en-US" sz="2450" dirty="0"/>
          </a:p>
        </p:txBody>
      </p:sp>
      <p:sp>
        <p:nvSpPr>
          <p:cNvPr id="8" name="Text 4"/>
          <p:cNvSpPr/>
          <p:nvPr/>
        </p:nvSpPr>
        <p:spPr>
          <a:xfrm>
            <a:off x="5235893" y="569547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Don't be afraid to roll up your sleeves and try out new tools - experimenting here and there is the fastest way to get up to speed.</a:t>
            </a:r>
            <a:endParaRPr lang="en-US" sz="1750" dirty="0"/>
          </a:p>
        </p:txBody>
      </p:sp>
      <p:pic>
        <p:nvPicPr>
          <p:cNvPr id="9" name="Image 2" descr="preencoded.png"/>
          <p:cNvPicPr>
            <a:picLocks noChangeAspect="1"/>
          </p:cNvPicPr>
          <p:nvPr/>
        </p:nvPicPr>
        <p:blipFill>
          <a:blip r:embed="rId5"/>
          <a:stretch>
            <a:fillRect/>
          </a:stretch>
        </p:blipFill>
        <p:spPr>
          <a:xfrm>
            <a:off x="9677995" y="2315766"/>
            <a:ext cx="4158615" cy="2570202"/>
          </a:xfrm>
          <a:prstGeom prst="rect">
            <a:avLst/>
          </a:prstGeom>
        </p:spPr>
      </p:pic>
      <p:sp>
        <p:nvSpPr>
          <p:cNvPr id="10" name="Text 5"/>
          <p:cNvSpPr/>
          <p:nvPr/>
        </p:nvSpPr>
        <p:spPr>
          <a:xfrm>
            <a:off x="9677995" y="5169456"/>
            <a:ext cx="3642479"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Courage to Ask Questions</a:t>
            </a:r>
            <a:endParaRPr lang="en-US" sz="2450" dirty="0"/>
          </a:p>
        </p:txBody>
      </p:sp>
      <p:sp>
        <p:nvSpPr>
          <p:cNvPr id="11" name="Text 6"/>
          <p:cNvSpPr/>
          <p:nvPr/>
        </p:nvSpPr>
        <p:spPr>
          <a:xfrm>
            <a:off x="9677995" y="569547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Don't worry about saving face, ask AI, classmates, or teaching assistants when you don't understand something.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9478" y="464582"/>
            <a:ext cx="13451443" cy="1157764"/>
          </a:xfrm>
          <a:prstGeom prst="rect">
            <a:avLst/>
          </a:prstGeom>
          <a:noFill/>
          <a:ln/>
        </p:spPr>
        <p:txBody>
          <a:bodyPr wrap="square" lIns="0" tIns="0" rIns="0" bIns="0" rtlCol="0" anchor="t"/>
          <a:lstStyle/>
          <a:p>
            <a:pPr marL="0" indent="0" algn="l">
              <a:lnSpc>
                <a:spcPts val="4550"/>
              </a:lnSpc>
              <a:buNone/>
            </a:pPr>
            <a:r>
              <a:rPr lang="en-US" sz="3600" b="1" dirty="0">
                <a:solidFill>
                  <a:srgbClr val="F95F88"/>
                </a:solidFill>
                <a:latin typeface="Arial" panose="020B0604020202020204" pitchFamily="34" charset="0"/>
                <a:ea typeface="Petrona Bold" pitchFamily="34" charset="-122"/>
                <a:cs typeface="Arial" panose="020B0604020202020204" pitchFamily="34" charset="0"/>
              </a:rPr>
              <a:t>Training and practice lead the way, personal cultivation is key, Learning by doing</a:t>
            </a:r>
            <a:endParaRPr lang="en-US" sz="3600" dirty="0"/>
          </a:p>
        </p:txBody>
      </p:sp>
      <p:pic>
        <p:nvPicPr>
          <p:cNvPr id="3" name="Image 0" descr="preencoded.png"/>
          <p:cNvPicPr>
            <a:picLocks noChangeAspect="1"/>
          </p:cNvPicPr>
          <p:nvPr/>
        </p:nvPicPr>
        <p:blipFill>
          <a:blip r:embed="rId3"/>
          <a:stretch>
            <a:fillRect/>
          </a:stretch>
        </p:blipFill>
        <p:spPr>
          <a:xfrm>
            <a:off x="1756767" y="2064425"/>
            <a:ext cx="4185642" cy="5511046"/>
          </a:xfrm>
          <a:prstGeom prst="rect">
            <a:avLst/>
          </a:prstGeom>
        </p:spPr>
      </p:pic>
      <p:sp>
        <p:nvSpPr>
          <p:cNvPr id="4" name="Text 1"/>
          <p:cNvSpPr/>
          <p:nvPr/>
        </p:nvSpPr>
        <p:spPr>
          <a:xfrm>
            <a:off x="7528203" y="2026563"/>
            <a:ext cx="6520339" cy="269558"/>
          </a:xfrm>
          <a:prstGeom prst="rect">
            <a:avLst/>
          </a:prstGeom>
          <a:noFill/>
          <a:ln/>
        </p:spPr>
        <p:txBody>
          <a:bodyPr wrap="none" lIns="0" tIns="0" rIns="0" bIns="0" rtlCol="0" anchor="t"/>
          <a:lstStyle/>
          <a:p>
            <a:pPr marL="0" indent="0" algn="l">
              <a:lnSpc>
                <a:spcPts val="2100"/>
              </a:lnSpc>
              <a:buNone/>
            </a:pP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791"/>
          </a:xfrm>
          <a:prstGeom prst="rect">
            <a:avLst/>
          </a:prstGeom>
        </p:spPr>
      </p:pic>
      <p:sp>
        <p:nvSpPr>
          <p:cNvPr id="3" name="Shape 0"/>
          <p:cNvSpPr/>
          <p:nvPr/>
        </p:nvSpPr>
        <p:spPr>
          <a:xfrm>
            <a:off x="-101600" y="-12532"/>
            <a:ext cx="14630400" cy="8230791"/>
          </a:xfrm>
          <a:prstGeom prst="rect">
            <a:avLst/>
          </a:prstGeom>
          <a:solidFill>
            <a:srgbClr val="FDFAF7">
              <a:alpha val="85000"/>
            </a:srgbClr>
          </a:solidFill>
          <a:ln/>
        </p:spPr>
      </p:sp>
      <p:sp>
        <p:nvSpPr>
          <p:cNvPr id="4" name="Text 1"/>
          <p:cNvSpPr/>
          <p:nvPr/>
        </p:nvSpPr>
        <p:spPr>
          <a:xfrm>
            <a:off x="422082" y="209742"/>
            <a:ext cx="4571643" cy="571500"/>
          </a:xfrm>
          <a:prstGeom prst="rect">
            <a:avLst/>
          </a:prstGeom>
          <a:noFill/>
          <a:ln/>
        </p:spPr>
        <p:txBody>
          <a:bodyPr wrap="none" lIns="0" tIns="0" rIns="0" bIns="0" rtlCol="0" anchor="t"/>
          <a:lstStyle/>
          <a:p>
            <a:pPr marL="0" indent="0" algn="l">
              <a:lnSpc>
                <a:spcPts val="4450"/>
              </a:lnSpc>
              <a:buNone/>
            </a:pPr>
            <a:r>
              <a:rPr lang="en-US" sz="3550" b="1" dirty="0">
                <a:solidFill>
                  <a:srgbClr val="F95F88"/>
                </a:solidFill>
                <a:latin typeface="Arial" panose="020B0604020202020204" pitchFamily="34" charset="0"/>
                <a:ea typeface="Petrona Bold" pitchFamily="34" charset="-122"/>
                <a:cs typeface="Arial" panose="020B0604020202020204" pitchFamily="34" charset="0"/>
              </a:rPr>
              <a:t>Our Path, Our Work</a:t>
            </a:r>
            <a:endParaRPr lang="en-US" sz="3550" dirty="0"/>
          </a:p>
        </p:txBody>
      </p:sp>
      <p:pic>
        <p:nvPicPr>
          <p:cNvPr id="7" name="Picture 6">
            <a:extLst>
              <a:ext uri="{FF2B5EF4-FFF2-40B4-BE49-F238E27FC236}">
                <a16:creationId xmlns:a16="http://schemas.microsoft.com/office/drawing/2014/main" id="{9FB2CB6C-C31E-45CB-9492-61EFD002F1E4}"/>
              </a:ext>
            </a:extLst>
          </p:cNvPr>
          <p:cNvPicPr>
            <a:picLocks noChangeAspect="1"/>
          </p:cNvPicPr>
          <p:nvPr/>
        </p:nvPicPr>
        <p:blipFill>
          <a:blip r:embed="rId4"/>
          <a:stretch>
            <a:fillRect/>
          </a:stretch>
        </p:blipFill>
        <p:spPr>
          <a:xfrm>
            <a:off x="3689908" y="886113"/>
            <a:ext cx="7327528" cy="72272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1377</TotalTime>
  <Words>9352</Words>
  <Application>Microsoft Office PowerPoint</Application>
  <PresentationFormat>Custom</PresentationFormat>
  <Paragraphs>770</Paragraphs>
  <Slides>57</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Calibri</vt:lpstr>
      <vt:lpstr>Arial</vt:lpstr>
      <vt:lpstr>Consolas</vt:lpstr>
      <vt:lpstr>Inter</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12</cp:revision>
  <dcterms:created xsi:type="dcterms:W3CDTF">2025-05-05T14:46:23Z</dcterms:created>
  <dcterms:modified xsi:type="dcterms:W3CDTF">2025-05-06T13:46:37Z</dcterms:modified>
</cp:coreProperties>
</file>